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43"/>
  </p:notesMasterIdLst>
  <p:sldIdLst>
    <p:sldId id="271" r:id="rId2"/>
    <p:sldId id="272" r:id="rId3"/>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311" r:id="rId27"/>
    <p:sldId id="297" r:id="rId28"/>
    <p:sldId id="298" r:id="rId29"/>
    <p:sldId id="299" r:id="rId30"/>
    <p:sldId id="300" r:id="rId31"/>
    <p:sldId id="301" r:id="rId32"/>
    <p:sldId id="302" r:id="rId33"/>
    <p:sldId id="303" r:id="rId34"/>
    <p:sldId id="312" r:id="rId35"/>
    <p:sldId id="304" r:id="rId36"/>
    <p:sldId id="305" r:id="rId37"/>
    <p:sldId id="306" r:id="rId38"/>
    <p:sldId id="307" r:id="rId39"/>
    <p:sldId id="308" r:id="rId40"/>
    <p:sldId id="309" r:id="rId41"/>
    <p:sldId id="310"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28F0"/>
    <a:srgbClr val="E727B0"/>
    <a:srgbClr val="FF0000"/>
    <a:srgbClr val="66FF66"/>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9483" autoAdjust="0"/>
  </p:normalViewPr>
  <p:slideViewPr>
    <p:cSldViewPr>
      <p:cViewPr varScale="1">
        <p:scale>
          <a:sx n="76" d="100"/>
          <a:sy n="76" d="100"/>
        </p:scale>
        <p:origin x="101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4622FA27-AFE5-4595-80D5-04A76A4EC8F3}" type="datetimeFigureOut">
              <a:rPr lang="en-US"/>
              <a:pPr>
                <a:defRPr/>
              </a:pPr>
              <a:t>9/21/2018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E57F2F09-0DD5-414D-B87C-1130674AA092}" type="slidenum">
              <a:rPr lang="en-US"/>
              <a:pPr>
                <a:defRPr/>
              </a:pPr>
              <a:t>‹#›</a:t>
            </a:fld>
            <a:endParaRPr lang="en-US"/>
          </a:p>
        </p:txBody>
      </p:sp>
    </p:spTree>
    <p:extLst>
      <p:ext uri="{BB962C8B-B14F-4D97-AF65-F5344CB8AC3E}">
        <p14:creationId xmlns:p14="http://schemas.microsoft.com/office/powerpoint/2010/main" val="21083451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a:p>
        </p:txBody>
      </p:sp>
      <p:sp>
        <p:nvSpPr>
          <p:cNvPr id="4" name="Slide Number Placeholder 3"/>
          <p:cNvSpPr>
            <a:spLocks noGrp="1"/>
          </p:cNvSpPr>
          <p:nvPr>
            <p:ph type="sldNum" sz="quarter" idx="10"/>
          </p:nvPr>
        </p:nvSpPr>
        <p:spPr/>
        <p:txBody>
          <a:bodyPr/>
          <a:lstStyle/>
          <a:p>
            <a:pPr>
              <a:defRPr/>
            </a:pPr>
            <a:fld id="{E57F2F09-0DD5-414D-B87C-1130674AA092}" type="slidenum">
              <a:rPr lang="en-US" smtClean="0"/>
              <a:pPr>
                <a:defRPr/>
              </a:pPr>
              <a:t>1</a:t>
            </a:fld>
            <a:endParaRPr lang="en-US"/>
          </a:p>
        </p:txBody>
      </p:sp>
    </p:spTree>
    <p:extLst>
      <p:ext uri="{BB962C8B-B14F-4D97-AF65-F5344CB8AC3E}">
        <p14:creationId xmlns:p14="http://schemas.microsoft.com/office/powerpoint/2010/main" val="1758296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pPr>
              <a:defRPr/>
            </a:pPr>
            <a:fld id="{E57F2F09-0DD5-414D-B87C-1130674AA092}" type="slidenum">
              <a:rPr lang="en-US" smtClean="0"/>
              <a:pPr>
                <a:defRPr/>
              </a:pPr>
              <a:t>21</a:t>
            </a:fld>
            <a:endParaRPr lang="en-US"/>
          </a:p>
        </p:txBody>
      </p:sp>
    </p:spTree>
    <p:extLst>
      <p:ext uri="{BB962C8B-B14F-4D97-AF65-F5344CB8AC3E}">
        <p14:creationId xmlns:p14="http://schemas.microsoft.com/office/powerpoint/2010/main" val="204373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fa-IR" dirty="0"/>
          </a:p>
        </p:txBody>
      </p:sp>
      <p:sp>
        <p:nvSpPr>
          <p:cNvPr id="4" name="Slide Number Placeholder 3"/>
          <p:cNvSpPr>
            <a:spLocks noGrp="1"/>
          </p:cNvSpPr>
          <p:nvPr>
            <p:ph type="sldNum" sz="quarter" idx="10"/>
          </p:nvPr>
        </p:nvSpPr>
        <p:spPr/>
        <p:txBody>
          <a:bodyPr/>
          <a:lstStyle/>
          <a:p>
            <a:pPr>
              <a:defRPr/>
            </a:pPr>
            <a:fld id="{E57F2F09-0DD5-414D-B87C-1130674AA092}" type="slidenum">
              <a:rPr lang="en-US" smtClean="0"/>
              <a:pPr>
                <a:defRPr/>
              </a:pPr>
              <a:t>32</a:t>
            </a:fld>
            <a:endParaRPr lang="en-US"/>
          </a:p>
        </p:txBody>
      </p:sp>
    </p:spTree>
    <p:extLst>
      <p:ext uri="{BB962C8B-B14F-4D97-AF65-F5344CB8AC3E}">
        <p14:creationId xmlns:p14="http://schemas.microsoft.com/office/powerpoint/2010/main" val="3222745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a-IR" dirty="0" smtClean="0"/>
              <a:t>قرار دادن منبع</a:t>
            </a:r>
            <a:r>
              <a:rPr lang="fa-IR" baseline="0" dirty="0" smtClean="0"/>
              <a:t> تست، یکی از راه هایی است که همیشه و به ازای هر مداری به جواب می‌رسد و خیلی وقتها از ابتدا از همان استفاده می‌کنیم.</a:t>
            </a:r>
            <a:endParaRPr lang="fa-IR" dirty="0" smtClean="0"/>
          </a:p>
          <a:p>
            <a:pPr algn="r" rtl="1"/>
            <a:endParaRPr lang="fa-IR" dirty="0"/>
          </a:p>
        </p:txBody>
      </p:sp>
      <p:sp>
        <p:nvSpPr>
          <p:cNvPr id="4" name="Slide Number Placeholder 3"/>
          <p:cNvSpPr>
            <a:spLocks noGrp="1"/>
          </p:cNvSpPr>
          <p:nvPr>
            <p:ph type="sldNum" sz="quarter" idx="10"/>
          </p:nvPr>
        </p:nvSpPr>
        <p:spPr/>
        <p:txBody>
          <a:bodyPr/>
          <a:lstStyle/>
          <a:p>
            <a:pPr>
              <a:defRPr/>
            </a:pPr>
            <a:fld id="{E57F2F09-0DD5-414D-B87C-1130674AA092}" type="slidenum">
              <a:rPr lang="en-US" smtClean="0"/>
              <a:pPr>
                <a:defRPr/>
              </a:pPr>
              <a:t>34</a:t>
            </a:fld>
            <a:endParaRPr lang="en-US"/>
          </a:p>
        </p:txBody>
      </p:sp>
    </p:spTree>
    <p:extLst>
      <p:ext uri="{BB962C8B-B14F-4D97-AF65-F5344CB8AC3E}">
        <p14:creationId xmlns:p14="http://schemas.microsoft.com/office/powerpoint/2010/main" val="35778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dirty="0"/>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smtClean="0">
                <a:solidFill>
                  <a:srgbClr val="FFFFFF"/>
                </a:solidFill>
              </a:defRPr>
            </a:lvl1pPr>
          </a:lstStyle>
          <a:p>
            <a:pPr>
              <a:defRPr/>
            </a:pPr>
            <a:r>
              <a:rPr lang="fa-IR" altLang="en-US" smtClean="0"/>
              <a:t>مدارهای الکتریکی و الکترونیکی</a:t>
            </a:r>
            <a:endParaRPr lang="en-US" alt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r>
              <a:rPr lang="fa-IR" altLang="en-US" smtClean="0"/>
              <a:t>4. روش‌های مفید برای تحلیل مدار</a:t>
            </a:r>
            <a:endParaRPr lang="en-US" altLang="en-US" dirty="0"/>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CB916743-4E7F-4AC8-ACD9-649C7E5C28A1}" type="slidenum">
              <a:rPr lang="en-US" altLang="en-US"/>
              <a:pPr>
                <a:defRPr/>
              </a:pPr>
              <a:t>‹#›</a:t>
            </a:fld>
            <a:endParaRPr lang="en-US" altLang="en-US"/>
          </a:p>
        </p:txBody>
      </p:sp>
    </p:spTree>
    <p:extLst>
      <p:ext uri="{BB962C8B-B14F-4D97-AF65-F5344CB8AC3E}">
        <p14:creationId xmlns:p14="http://schemas.microsoft.com/office/powerpoint/2010/main" val="13333096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r>
              <a:rPr lang="fa-IR" altLang="en-US" smtClean="0"/>
              <a:t>مدارهای الکتریکی و الکترونیکی</a:t>
            </a:r>
            <a:endParaRPr lang="en-US" altLang="en-US" dirty="0"/>
          </a:p>
        </p:txBody>
      </p:sp>
      <p:sp>
        <p:nvSpPr>
          <p:cNvPr id="5" name="Footer Placeholder 2"/>
          <p:cNvSpPr>
            <a:spLocks noGrp="1"/>
          </p:cNvSpPr>
          <p:nvPr>
            <p:ph type="ftr" sz="quarter" idx="11"/>
          </p:nvPr>
        </p:nvSpPr>
        <p:spPr/>
        <p:txBody>
          <a:bodyPr/>
          <a:lstStyle>
            <a:lvl1pPr>
              <a:defRPr/>
            </a:lvl1pPr>
          </a:lstStyle>
          <a:p>
            <a:pPr>
              <a:defRPr/>
            </a:pPr>
            <a:r>
              <a:rPr lang="fa-IR" altLang="en-US" smtClean="0"/>
              <a:t>4. روش‌های مفید برای تحلیل مدار</a:t>
            </a:r>
            <a:endParaRPr lang="en-US" altLang="en-US" dirty="0"/>
          </a:p>
        </p:txBody>
      </p:sp>
      <p:sp>
        <p:nvSpPr>
          <p:cNvPr id="6" name="Slide Number Placeholder 22"/>
          <p:cNvSpPr>
            <a:spLocks noGrp="1"/>
          </p:cNvSpPr>
          <p:nvPr>
            <p:ph type="sldNum" sz="quarter" idx="12"/>
          </p:nvPr>
        </p:nvSpPr>
        <p:spPr/>
        <p:txBody>
          <a:bodyPr/>
          <a:lstStyle>
            <a:lvl1pPr>
              <a:defRPr/>
            </a:lvl1pPr>
          </a:lstStyle>
          <a:p>
            <a:pPr>
              <a:defRPr/>
            </a:pPr>
            <a:fld id="{89CE0CEF-2513-4502-B5E4-86178963BC8F}" type="slidenum">
              <a:rPr lang="en-US" altLang="en-US"/>
              <a:pPr>
                <a:defRPr/>
              </a:pPr>
              <a:t>‹#›</a:t>
            </a:fld>
            <a:endParaRPr lang="en-US" altLang="en-US" dirty="0"/>
          </a:p>
        </p:txBody>
      </p:sp>
    </p:spTree>
    <p:extLst>
      <p:ext uri="{BB962C8B-B14F-4D97-AF65-F5344CB8AC3E}">
        <p14:creationId xmlns:p14="http://schemas.microsoft.com/office/powerpoint/2010/main" val="541518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smtClean="0"/>
            </a:lvl1pPr>
          </a:lstStyle>
          <a:p>
            <a:pPr>
              <a:defRPr/>
            </a:pPr>
            <a:r>
              <a:rPr lang="fa-IR" altLang="en-US" smtClean="0"/>
              <a:t>مدارهای الکتریکی و الکترونیکی</a:t>
            </a:r>
            <a:endParaRPr lang="en-US" alt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r>
              <a:rPr lang="fa-IR" altLang="en-US" smtClean="0"/>
              <a:t>4. روش‌های مفید برای تحلیل مدار</a:t>
            </a:r>
            <a:endParaRPr lang="en-US" alt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359B103F-FA24-4D83-98C3-C52A1E5C2915}" type="slidenum">
              <a:rPr lang="en-US" altLang="en-US"/>
              <a:pPr>
                <a:defRPr/>
              </a:pPr>
              <a:t>‹#›</a:t>
            </a:fld>
            <a:endParaRPr lang="en-US" altLang="en-US"/>
          </a:p>
        </p:txBody>
      </p:sp>
    </p:spTree>
    <p:extLst>
      <p:ext uri="{BB962C8B-B14F-4D97-AF65-F5344CB8AC3E}">
        <p14:creationId xmlns:p14="http://schemas.microsoft.com/office/powerpoint/2010/main" val="197953707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685800"/>
          </a:xfrm>
        </p:spPr>
        <p:txBody>
          <a:bodyPr/>
          <a:lstStyle>
            <a:lvl1pPr algn="r" rtl="1">
              <a:defRPr>
                <a:cs typeface="B Nazanin" panose="00000400000000000000" pitchFamily="2" charset="-78"/>
              </a:defRPr>
            </a:lvl1pPr>
          </a:lstStyle>
          <a:p>
            <a:r>
              <a:rPr lang="en-US" dirty="0"/>
              <a:t>Click to edit Master title style</a:t>
            </a:r>
          </a:p>
        </p:txBody>
      </p:sp>
      <p:sp>
        <p:nvSpPr>
          <p:cNvPr id="8" name="Content Placeholder 7"/>
          <p:cNvSpPr>
            <a:spLocks noGrp="1"/>
          </p:cNvSpPr>
          <p:nvPr>
            <p:ph sz="quarter" idx="1"/>
          </p:nvPr>
        </p:nvSpPr>
        <p:spPr>
          <a:xfrm>
            <a:off x="612648" y="1219200"/>
            <a:ext cx="8153400" cy="4876800"/>
          </a:xfrm>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smtClean="0">
                <a:cs typeface="B Nazanin" panose="00000400000000000000" pitchFamily="2" charset="-78"/>
              </a:defRPr>
            </a:lvl1pPr>
          </a:lstStyle>
          <a:p>
            <a:pPr>
              <a:defRPr/>
            </a:pPr>
            <a:r>
              <a:rPr lang="fa-IR" altLang="en-US" smtClean="0"/>
              <a:t>مدارهای الکتریکی و الکترونیکی</a:t>
            </a:r>
            <a:endParaRPr lang="en-US" altLang="en-US" dirty="0"/>
          </a:p>
        </p:txBody>
      </p:sp>
      <p:sp>
        <p:nvSpPr>
          <p:cNvPr id="5" name="Footer Placeholder 4"/>
          <p:cNvSpPr>
            <a:spLocks noGrp="1"/>
          </p:cNvSpPr>
          <p:nvPr>
            <p:ph type="ftr" sz="quarter" idx="11"/>
          </p:nvPr>
        </p:nvSpPr>
        <p:spPr>
          <a:xfrm>
            <a:off x="1195388" y="6248400"/>
            <a:ext cx="4811712" cy="381000"/>
          </a:xfrm>
        </p:spPr>
        <p:txBody>
          <a:bodyPr/>
          <a:lstStyle>
            <a:lvl1pPr>
              <a:defRPr>
                <a:cs typeface="B Nazanin" panose="00000400000000000000" pitchFamily="2" charset="-78"/>
              </a:defRPr>
            </a:lvl1pPr>
          </a:lstStyle>
          <a:p>
            <a:pPr>
              <a:defRPr/>
            </a:pPr>
            <a:r>
              <a:rPr lang="fa-IR" altLang="en-US" smtClean="0"/>
              <a:t>4. روش‌های مفید برای تحلیل مدار</a:t>
            </a:r>
            <a:endParaRPr lang="en-US" altLang="en-US" dirty="0"/>
          </a:p>
        </p:txBody>
      </p:sp>
      <p:sp>
        <p:nvSpPr>
          <p:cNvPr id="6" name="Slide Number Placeholder 5"/>
          <p:cNvSpPr>
            <a:spLocks noGrp="1"/>
          </p:cNvSpPr>
          <p:nvPr>
            <p:ph type="sldNum" sz="quarter" idx="12"/>
          </p:nvPr>
        </p:nvSpPr>
        <p:spPr/>
        <p:txBody>
          <a:bodyPr/>
          <a:lstStyle>
            <a:lvl1pPr>
              <a:defRPr>
                <a:solidFill>
                  <a:srgbClr val="FFFFFF"/>
                </a:solidFill>
                <a:cs typeface="B Nazanin" panose="00000400000000000000" pitchFamily="2" charset="-78"/>
              </a:defRPr>
            </a:lvl1pPr>
          </a:lstStyle>
          <a:p>
            <a:pPr rtl="1">
              <a:defRPr/>
            </a:pPr>
            <a:fld id="{B5CFC3F8-B58D-40FA-AF21-F23E618E0688}" type="slidenum">
              <a:rPr lang="en-US" altLang="en-US" smtClean="0"/>
              <a:pPr rtl="1">
                <a:defRPr/>
              </a:pPr>
              <a:t>‹#›</a:t>
            </a:fld>
            <a:endParaRPr lang="en-US" altLang="en-US" dirty="0"/>
          </a:p>
        </p:txBody>
      </p:sp>
    </p:spTree>
    <p:extLst>
      <p:ext uri="{BB962C8B-B14F-4D97-AF65-F5344CB8AC3E}">
        <p14:creationId xmlns:p14="http://schemas.microsoft.com/office/powerpoint/2010/main" val="7812429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smtClean="0"/>
            </a:lvl1pPr>
          </a:lstStyle>
          <a:p>
            <a:pPr>
              <a:defRPr/>
            </a:pPr>
            <a:r>
              <a:rPr lang="fa-IR" altLang="en-US" smtClean="0"/>
              <a:t>مدارهای الکتریکی و الکترونیکی</a:t>
            </a:r>
            <a:endParaRPr lang="en-US" alt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FE4673F0-768F-450F-9B32-682176E185B7}" type="slidenum">
              <a:rPr lang="en-US" altLang="en-US"/>
              <a:pPr>
                <a:defRPr/>
              </a:pPr>
              <a:t>‹#›</a:t>
            </a:fld>
            <a:endParaRPr lang="en-US" altLang="en-US"/>
          </a:p>
        </p:txBody>
      </p:sp>
      <p:sp>
        <p:nvSpPr>
          <p:cNvPr id="9" name="Footer Placeholder 13"/>
          <p:cNvSpPr>
            <a:spLocks noGrp="1"/>
          </p:cNvSpPr>
          <p:nvPr>
            <p:ph type="ftr" sz="quarter" idx="12"/>
          </p:nvPr>
        </p:nvSpPr>
        <p:spPr/>
        <p:txBody>
          <a:bodyPr/>
          <a:lstStyle>
            <a:lvl1pPr>
              <a:defRPr/>
            </a:lvl1pPr>
          </a:lstStyle>
          <a:p>
            <a:pPr>
              <a:defRPr/>
            </a:pPr>
            <a:r>
              <a:rPr lang="fa-IR" altLang="en-US" smtClean="0"/>
              <a:t>4. روش‌های مفید برای تحلیل مدار</a:t>
            </a:r>
            <a:endParaRPr lang="en-US" altLang="en-US"/>
          </a:p>
        </p:txBody>
      </p:sp>
    </p:spTree>
    <p:extLst>
      <p:ext uri="{BB962C8B-B14F-4D97-AF65-F5344CB8AC3E}">
        <p14:creationId xmlns:p14="http://schemas.microsoft.com/office/powerpoint/2010/main" val="172849329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smtClean="0"/>
            </a:lvl1pPr>
          </a:lstStyle>
          <a:p>
            <a:pPr>
              <a:defRPr/>
            </a:pPr>
            <a:r>
              <a:rPr lang="fa-IR" altLang="en-US" smtClean="0"/>
              <a:t>مدارهای الکتریکی و الکترونیکی</a:t>
            </a:r>
            <a:endParaRPr lang="en-US" altLang="en-US"/>
          </a:p>
        </p:txBody>
      </p:sp>
      <p:sp>
        <p:nvSpPr>
          <p:cNvPr id="6" name="Slide Number Placeholder 9"/>
          <p:cNvSpPr>
            <a:spLocks noGrp="1"/>
          </p:cNvSpPr>
          <p:nvPr>
            <p:ph type="sldNum" sz="quarter" idx="11"/>
          </p:nvPr>
        </p:nvSpPr>
        <p:spPr/>
        <p:txBody>
          <a:bodyPr rtlCol="0"/>
          <a:lstStyle>
            <a:lvl1pPr>
              <a:defRPr/>
            </a:lvl1pPr>
          </a:lstStyle>
          <a:p>
            <a:pPr>
              <a:defRPr/>
            </a:pPr>
            <a:fld id="{78F2C19F-4ECA-40CC-B095-5582625F1365}" type="slidenum">
              <a:rPr lang="en-US" altLang="en-US"/>
              <a:pPr>
                <a:defRPr/>
              </a:pPr>
              <a:t>‹#›</a:t>
            </a:fld>
            <a:endParaRPr lang="en-US" altLang="en-US"/>
          </a:p>
        </p:txBody>
      </p:sp>
      <p:sp>
        <p:nvSpPr>
          <p:cNvPr id="7" name="Footer Placeholder 11"/>
          <p:cNvSpPr>
            <a:spLocks noGrp="1"/>
          </p:cNvSpPr>
          <p:nvPr>
            <p:ph type="ftr" sz="quarter" idx="12"/>
          </p:nvPr>
        </p:nvSpPr>
        <p:spPr/>
        <p:txBody>
          <a:bodyPr rtlCol="0"/>
          <a:lstStyle>
            <a:lvl1pPr>
              <a:defRPr/>
            </a:lvl1pPr>
          </a:lstStyle>
          <a:p>
            <a:pPr>
              <a:defRPr/>
            </a:pPr>
            <a:r>
              <a:rPr lang="fa-IR" altLang="en-US" smtClean="0"/>
              <a:t>4. روش‌های مفید برای تحلیل مدار</a:t>
            </a:r>
            <a:endParaRPr lang="en-US" altLang="en-US"/>
          </a:p>
        </p:txBody>
      </p:sp>
    </p:spTree>
    <p:extLst>
      <p:ext uri="{BB962C8B-B14F-4D97-AF65-F5344CB8AC3E}">
        <p14:creationId xmlns:p14="http://schemas.microsoft.com/office/powerpoint/2010/main" val="187381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smtClean="0"/>
            </a:lvl1pPr>
          </a:lstStyle>
          <a:p>
            <a:pPr>
              <a:defRPr/>
            </a:pPr>
            <a:r>
              <a:rPr lang="fa-IR" altLang="en-US" smtClean="0"/>
              <a:t>مدارهای الکتریکی و الکترونیکی</a:t>
            </a:r>
            <a:endParaRPr lang="en-US" altLang="en-US"/>
          </a:p>
        </p:txBody>
      </p:sp>
      <p:sp>
        <p:nvSpPr>
          <p:cNvPr id="8" name="Slide Number Placeholder 11"/>
          <p:cNvSpPr>
            <a:spLocks noGrp="1"/>
          </p:cNvSpPr>
          <p:nvPr>
            <p:ph type="sldNum" sz="quarter" idx="11"/>
          </p:nvPr>
        </p:nvSpPr>
        <p:spPr/>
        <p:txBody>
          <a:bodyPr rtlCol="0"/>
          <a:lstStyle>
            <a:lvl1pPr>
              <a:defRPr/>
            </a:lvl1pPr>
          </a:lstStyle>
          <a:p>
            <a:pPr>
              <a:defRPr/>
            </a:pPr>
            <a:fld id="{AE454D86-5E69-4F38-AA18-41DB87525847}" type="slidenum">
              <a:rPr lang="en-US" altLang="en-US"/>
              <a:pPr>
                <a:defRPr/>
              </a:pPr>
              <a:t>‹#›</a:t>
            </a:fld>
            <a:endParaRPr lang="en-US" altLang="en-US"/>
          </a:p>
        </p:txBody>
      </p:sp>
      <p:sp>
        <p:nvSpPr>
          <p:cNvPr id="9" name="Footer Placeholder 13"/>
          <p:cNvSpPr>
            <a:spLocks noGrp="1"/>
          </p:cNvSpPr>
          <p:nvPr>
            <p:ph type="ftr" sz="quarter" idx="12"/>
          </p:nvPr>
        </p:nvSpPr>
        <p:spPr/>
        <p:txBody>
          <a:bodyPr rtlCol="0"/>
          <a:lstStyle>
            <a:lvl1pPr>
              <a:defRPr/>
            </a:lvl1pPr>
          </a:lstStyle>
          <a:p>
            <a:pPr>
              <a:defRPr/>
            </a:pPr>
            <a:r>
              <a:rPr lang="fa-IR" altLang="en-US" smtClean="0"/>
              <a:t>4. روش‌های مفید برای تحلیل مدار</a:t>
            </a:r>
            <a:endParaRPr lang="en-US" altLang="en-US"/>
          </a:p>
        </p:txBody>
      </p:sp>
    </p:spTree>
    <p:extLst>
      <p:ext uri="{BB962C8B-B14F-4D97-AF65-F5344CB8AC3E}">
        <p14:creationId xmlns:p14="http://schemas.microsoft.com/office/powerpoint/2010/main" val="2268680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r>
              <a:rPr lang="fa-IR" altLang="en-US" smtClean="0"/>
              <a:t>مدارهای الکتریکی و الکترونیکی</a:t>
            </a:r>
            <a:endParaRPr lang="en-US" altLang="en-US" dirty="0"/>
          </a:p>
        </p:txBody>
      </p:sp>
      <p:sp>
        <p:nvSpPr>
          <p:cNvPr id="4" name="Footer Placeholder 2"/>
          <p:cNvSpPr>
            <a:spLocks noGrp="1"/>
          </p:cNvSpPr>
          <p:nvPr>
            <p:ph type="ftr" sz="quarter" idx="11"/>
          </p:nvPr>
        </p:nvSpPr>
        <p:spPr/>
        <p:txBody>
          <a:bodyPr/>
          <a:lstStyle>
            <a:lvl1pPr>
              <a:defRPr/>
            </a:lvl1pPr>
          </a:lstStyle>
          <a:p>
            <a:pPr>
              <a:defRPr/>
            </a:pPr>
            <a:r>
              <a:rPr lang="fa-IR" altLang="en-US" smtClean="0"/>
              <a:t>4. روش‌های مفید برای تحلیل مدار</a:t>
            </a:r>
            <a:endParaRPr lang="en-US" altLang="en-US" dirty="0"/>
          </a:p>
        </p:txBody>
      </p:sp>
      <p:sp>
        <p:nvSpPr>
          <p:cNvPr id="5" name="Slide Number Placeholder 22"/>
          <p:cNvSpPr>
            <a:spLocks noGrp="1"/>
          </p:cNvSpPr>
          <p:nvPr>
            <p:ph type="sldNum" sz="quarter" idx="12"/>
          </p:nvPr>
        </p:nvSpPr>
        <p:spPr/>
        <p:txBody>
          <a:bodyPr/>
          <a:lstStyle>
            <a:lvl1pPr>
              <a:defRPr/>
            </a:lvl1pPr>
          </a:lstStyle>
          <a:p>
            <a:pPr>
              <a:defRPr/>
            </a:pPr>
            <a:fld id="{A6CCBF18-E55F-40C4-AA9C-CCFBF6518CB2}" type="slidenum">
              <a:rPr lang="en-US" altLang="en-US"/>
              <a:pPr>
                <a:defRPr/>
              </a:pPr>
              <a:t>‹#›</a:t>
            </a:fld>
            <a:endParaRPr lang="en-US" altLang="en-US" dirty="0"/>
          </a:p>
        </p:txBody>
      </p:sp>
    </p:spTree>
    <p:extLst>
      <p:ext uri="{BB962C8B-B14F-4D97-AF65-F5344CB8AC3E}">
        <p14:creationId xmlns:p14="http://schemas.microsoft.com/office/powerpoint/2010/main" val="302786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lvl1pPr>
          </a:lstStyle>
          <a:p>
            <a:pPr>
              <a:defRPr/>
            </a:pPr>
            <a:r>
              <a:rPr lang="fa-IR" altLang="en-US" smtClean="0"/>
              <a:t>مدارهای الکتریکی و الکترونیکی</a:t>
            </a:r>
            <a:endParaRPr lang="en-US" altLang="en-US"/>
          </a:p>
        </p:txBody>
      </p:sp>
      <p:sp>
        <p:nvSpPr>
          <p:cNvPr id="3" name="Footer Placeholder 2"/>
          <p:cNvSpPr>
            <a:spLocks noGrp="1"/>
          </p:cNvSpPr>
          <p:nvPr>
            <p:ph type="ftr" sz="quarter" idx="11"/>
          </p:nvPr>
        </p:nvSpPr>
        <p:spPr/>
        <p:txBody>
          <a:bodyPr/>
          <a:lstStyle>
            <a:lvl1pPr>
              <a:defRPr/>
            </a:lvl1pPr>
          </a:lstStyle>
          <a:p>
            <a:pPr>
              <a:defRPr/>
            </a:pPr>
            <a:r>
              <a:rPr lang="fa-IR" altLang="en-US" smtClean="0"/>
              <a:t>4. روش‌های مفید برای تحلیل مدار</a:t>
            </a:r>
            <a:endParaRPr lang="en-US" alt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EA097438-A5DA-4F47-94D7-4634482D7267}" type="slidenum">
              <a:rPr lang="en-US" altLang="en-US"/>
              <a:pPr>
                <a:defRPr/>
              </a:pPr>
              <a:t>‹#›</a:t>
            </a:fld>
            <a:endParaRPr lang="en-US" altLang="en-US"/>
          </a:p>
        </p:txBody>
      </p:sp>
    </p:spTree>
    <p:extLst>
      <p:ext uri="{BB962C8B-B14F-4D97-AF65-F5344CB8AC3E}">
        <p14:creationId xmlns:p14="http://schemas.microsoft.com/office/powerpoint/2010/main" val="3109225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r>
              <a:rPr lang="fa-IR" altLang="en-US" smtClean="0"/>
              <a:t>مدارهای الکتریکی و الکترونیکی</a:t>
            </a:r>
            <a:endParaRPr lang="en-US" altLang="en-US" dirty="0"/>
          </a:p>
        </p:txBody>
      </p:sp>
      <p:sp>
        <p:nvSpPr>
          <p:cNvPr id="6" name="Footer Placeholder 2"/>
          <p:cNvSpPr>
            <a:spLocks noGrp="1"/>
          </p:cNvSpPr>
          <p:nvPr>
            <p:ph type="ftr" sz="quarter" idx="11"/>
          </p:nvPr>
        </p:nvSpPr>
        <p:spPr/>
        <p:txBody>
          <a:bodyPr/>
          <a:lstStyle>
            <a:lvl1pPr>
              <a:defRPr/>
            </a:lvl1pPr>
          </a:lstStyle>
          <a:p>
            <a:pPr>
              <a:defRPr/>
            </a:pPr>
            <a:r>
              <a:rPr lang="fa-IR" altLang="en-US" smtClean="0"/>
              <a:t>4. روش‌های مفید برای تحلیل مدار</a:t>
            </a:r>
            <a:endParaRPr lang="en-US" altLang="en-US" dirty="0"/>
          </a:p>
        </p:txBody>
      </p:sp>
      <p:sp>
        <p:nvSpPr>
          <p:cNvPr id="7" name="Slide Number Placeholder 22"/>
          <p:cNvSpPr>
            <a:spLocks noGrp="1"/>
          </p:cNvSpPr>
          <p:nvPr>
            <p:ph type="sldNum" sz="quarter" idx="12"/>
          </p:nvPr>
        </p:nvSpPr>
        <p:spPr/>
        <p:txBody>
          <a:bodyPr/>
          <a:lstStyle>
            <a:lvl1pPr>
              <a:defRPr/>
            </a:lvl1pPr>
          </a:lstStyle>
          <a:p>
            <a:pPr>
              <a:defRPr/>
            </a:pPr>
            <a:fld id="{55FE5F11-A144-4222-B80E-FD52FBD0E5C8}" type="slidenum">
              <a:rPr lang="en-US" altLang="en-US"/>
              <a:pPr>
                <a:defRPr/>
              </a:pPr>
              <a:t>‹#›</a:t>
            </a:fld>
            <a:endParaRPr lang="en-US" altLang="en-US" dirty="0"/>
          </a:p>
        </p:txBody>
      </p:sp>
    </p:spTree>
    <p:extLst>
      <p:ext uri="{BB962C8B-B14F-4D97-AF65-F5344CB8AC3E}">
        <p14:creationId xmlns:p14="http://schemas.microsoft.com/office/powerpoint/2010/main" val="35647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smtClean="0"/>
            </a:lvl1pPr>
          </a:lstStyle>
          <a:p>
            <a:pPr>
              <a:defRPr/>
            </a:pPr>
            <a:r>
              <a:rPr lang="fa-IR" altLang="en-US" smtClean="0"/>
              <a:t>مدارهای الکتریکی و الکترونیکی</a:t>
            </a:r>
            <a:endParaRPr lang="en-US" altLang="en-US"/>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78A045DE-1C2E-4066-AF9F-E27DD7118661}" type="slidenum">
              <a:rPr lang="en-US" altLang="en-US"/>
              <a:pPr>
                <a:defRPr/>
              </a:pPr>
              <a:t>‹#›</a:t>
            </a:fld>
            <a:endParaRPr lang="en-US" alt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r>
              <a:rPr lang="fa-IR" altLang="en-US" smtClean="0"/>
              <a:t>4. روش‌های مفید برای تحلیل مدار</a:t>
            </a:r>
            <a:endParaRPr lang="en-US" altLang="en-US"/>
          </a:p>
        </p:txBody>
      </p:sp>
    </p:spTree>
    <p:extLst>
      <p:ext uri="{BB962C8B-B14F-4D97-AF65-F5344CB8AC3E}">
        <p14:creationId xmlns:p14="http://schemas.microsoft.com/office/powerpoint/2010/main" val="146276339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12"/>
          <p:cNvSpPr>
            <a:spLocks noGrp="1"/>
          </p:cNvSpPr>
          <p:nvPr>
            <p:ph type="body" idx="1"/>
          </p:nvPr>
        </p:nvSpPr>
        <p:spPr bwMode="auto">
          <a:xfrm>
            <a:off x="612775" y="1235075"/>
            <a:ext cx="8153400"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6096000" y="6248400"/>
            <a:ext cx="2667000" cy="381000"/>
          </a:xfrm>
          <a:prstGeom prst="rect">
            <a:avLst/>
          </a:prstGeom>
          <a:solidFill>
            <a:schemeClr val="accent1"/>
          </a:solidFill>
        </p:spPr>
        <p:txBody>
          <a:bodyPr vert="horz" anchor="ctr" anchorCtr="0"/>
          <a:lstStyle>
            <a:lvl1pPr algn="ctr" eaLnBrk="1" latinLnBrk="0" hangingPunct="1">
              <a:defRPr kumimoji="0" sz="1400" smtClean="0">
                <a:solidFill>
                  <a:schemeClr val="tx2"/>
                </a:solidFill>
              </a:defRPr>
            </a:lvl1pPr>
          </a:lstStyle>
          <a:p>
            <a:pPr>
              <a:defRPr/>
            </a:pPr>
            <a:r>
              <a:rPr lang="fa-IR" altLang="en-US" smtClean="0"/>
              <a:t>مدارهای الکتریکی و الکترونیکی</a:t>
            </a:r>
            <a:endParaRPr lang="en-US" altLang="en-US" dirty="0"/>
          </a:p>
        </p:txBody>
      </p:sp>
      <p:sp>
        <p:nvSpPr>
          <p:cNvPr id="3" name="Footer Placeholder 2"/>
          <p:cNvSpPr>
            <a:spLocks noGrp="1"/>
          </p:cNvSpPr>
          <p:nvPr>
            <p:ph type="ftr" sz="quarter" idx="3"/>
          </p:nvPr>
        </p:nvSpPr>
        <p:spPr>
          <a:xfrm>
            <a:off x="1219200" y="6248400"/>
            <a:ext cx="4811713" cy="381000"/>
          </a:xfrm>
          <a:prstGeom prst="rect">
            <a:avLst/>
          </a:prstGeom>
          <a:solidFill>
            <a:schemeClr val="accent2"/>
          </a:solidFill>
        </p:spPr>
        <p:txBody>
          <a:bodyPr vert="horz" anchor="ctr"/>
          <a:lstStyle>
            <a:lvl1pPr algn="ctr" eaLnBrk="1" latinLnBrk="0" hangingPunct="1">
              <a:defRPr kumimoji="0" sz="1400">
                <a:solidFill>
                  <a:schemeClr val="tx2"/>
                </a:solidFill>
              </a:defRPr>
            </a:lvl1pPr>
          </a:lstStyle>
          <a:p>
            <a:pPr>
              <a:defRPr/>
            </a:pPr>
            <a:r>
              <a:rPr lang="fa-IR" altLang="en-US" smtClean="0"/>
              <a:t>4. روش‌های مفید برای تحلیل مدار</a:t>
            </a:r>
            <a:endParaRPr lang="en-US" altLang="en-US" dirty="0"/>
          </a:p>
        </p:txBody>
      </p:sp>
      <p:sp>
        <p:nvSpPr>
          <p:cNvPr id="7" name="Rectangle 6"/>
          <p:cNvSpPr/>
          <p:nvPr/>
        </p:nvSpPr>
        <p:spPr bwMode="white">
          <a:xfrm>
            <a:off x="0" y="900113"/>
            <a:ext cx="9144000" cy="319087"/>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590550" y="6248400"/>
            <a:ext cx="533400" cy="381000"/>
          </a:xfrm>
          <a:prstGeom prst="rect">
            <a:avLst/>
          </a:prstGeom>
          <a:solidFill>
            <a:schemeClr val="accent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Rectangle 8"/>
          <p:cNvSpPr/>
          <p:nvPr/>
        </p:nvSpPr>
        <p:spPr>
          <a:xfrm>
            <a:off x="590550" y="990600"/>
            <a:ext cx="8172450" cy="160338"/>
          </a:xfrm>
          <a:prstGeom prst="rect">
            <a:avLst/>
          </a:prstGeom>
          <a:solidFill>
            <a:schemeClr val="accent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3" name="Slide Number Placeholder 22"/>
          <p:cNvSpPr>
            <a:spLocks noGrp="1"/>
          </p:cNvSpPr>
          <p:nvPr>
            <p:ph type="sldNum" sz="quarter" idx="4"/>
          </p:nvPr>
        </p:nvSpPr>
        <p:spPr>
          <a:xfrm>
            <a:off x="609600" y="6329363"/>
            <a:ext cx="533400" cy="244475"/>
          </a:xfrm>
          <a:prstGeom prst="rect">
            <a:avLst/>
          </a:prstGeom>
        </p:spPr>
        <p:txBody>
          <a:bodyPr vert="horz" anchor="ctr" anchorCtr="0">
            <a:normAutofit/>
          </a:bodyPr>
          <a:lstStyle>
            <a:lvl1pPr algn="ctr" rtl="1" eaLnBrk="1" latinLnBrk="0" hangingPunct="1">
              <a:defRPr kumimoji="0" sz="1400" b="1">
                <a:solidFill>
                  <a:srgbClr val="FFFFFF"/>
                </a:solidFill>
              </a:defRPr>
            </a:lvl1pPr>
          </a:lstStyle>
          <a:p>
            <a:pPr>
              <a:defRPr/>
            </a:pPr>
            <a:fld id="{0949679D-F92E-44F0-804B-F6AF1B3D7B0E}"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46" r:id="rId6"/>
    <p:sldLayoutId id="2147483954" r:id="rId7"/>
    <p:sldLayoutId id="2147483947" r:id="rId8"/>
    <p:sldLayoutId id="2147483955" r:id="rId9"/>
    <p:sldLayoutId id="2147483948" r:id="rId10"/>
    <p:sldLayoutId id="2147483956" r:id="rId11"/>
  </p:sldLayoutIdLst>
  <p:timing>
    <p:tnLst>
      <p:par>
        <p:cTn id="1" dur="indefinite" restart="never" nodeType="tmRoot"/>
      </p:par>
    </p:tnLst>
  </p:timing>
  <p:hf hdr="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itchFamily="34" charset="0"/>
        </a:defRPr>
      </a:lvl2pPr>
      <a:lvl3pPr algn="l" rtl="0" eaLnBrk="0" fontAlgn="base" hangingPunct="0">
        <a:spcBef>
          <a:spcPct val="0"/>
        </a:spcBef>
        <a:spcAft>
          <a:spcPct val="0"/>
        </a:spcAft>
        <a:defRPr sz="4400">
          <a:solidFill>
            <a:schemeClr val="tx2"/>
          </a:solidFill>
          <a:latin typeface="Calibri" pitchFamily="34" charset="0"/>
        </a:defRPr>
      </a:lvl3pPr>
      <a:lvl4pPr algn="l" rtl="0" eaLnBrk="0" fontAlgn="base" hangingPunct="0">
        <a:spcBef>
          <a:spcPct val="0"/>
        </a:spcBef>
        <a:spcAft>
          <a:spcPct val="0"/>
        </a:spcAft>
        <a:defRPr sz="4400">
          <a:solidFill>
            <a:schemeClr val="tx2"/>
          </a:solidFill>
          <a:latin typeface="Calibri" pitchFamily="34" charset="0"/>
        </a:defRPr>
      </a:lvl4pPr>
      <a:lvl5pPr algn="l" rtl="0" eaLnBrk="0" fontAlgn="base" hangingPunct="0">
        <a:spcBef>
          <a:spcPct val="0"/>
        </a:spcBef>
        <a:spcAft>
          <a:spcPct val="0"/>
        </a:spcAft>
        <a:defRPr sz="4400">
          <a:solidFill>
            <a:schemeClr val="tx2"/>
          </a:solidFill>
          <a:latin typeface="Calibri" pitchFamily="34" charset="0"/>
        </a:defRPr>
      </a:lvl5pPr>
      <a:lvl6pPr marL="457200" algn="l" rtl="0" fontAlgn="base">
        <a:spcBef>
          <a:spcPct val="0"/>
        </a:spcBef>
        <a:spcAft>
          <a:spcPct val="0"/>
        </a:spcAft>
        <a:defRPr sz="4400">
          <a:solidFill>
            <a:schemeClr val="tx2"/>
          </a:solidFill>
          <a:latin typeface="Calibri" pitchFamily="34" charset="0"/>
        </a:defRPr>
      </a:lvl6pPr>
      <a:lvl7pPr marL="914400" algn="l" rtl="0" fontAlgn="base">
        <a:spcBef>
          <a:spcPct val="0"/>
        </a:spcBef>
        <a:spcAft>
          <a:spcPct val="0"/>
        </a:spcAft>
        <a:defRPr sz="4400">
          <a:solidFill>
            <a:schemeClr val="tx2"/>
          </a:solidFill>
          <a:latin typeface="Calibri" pitchFamily="34" charset="0"/>
        </a:defRPr>
      </a:lvl7pPr>
      <a:lvl8pPr marL="1371600" algn="l" rtl="0" fontAlgn="base">
        <a:spcBef>
          <a:spcPct val="0"/>
        </a:spcBef>
        <a:spcAft>
          <a:spcPct val="0"/>
        </a:spcAft>
        <a:defRPr sz="4400">
          <a:solidFill>
            <a:schemeClr val="tx2"/>
          </a:solidFill>
          <a:latin typeface="Calibri" pitchFamily="34" charset="0"/>
        </a:defRPr>
      </a:lvl8pPr>
      <a:lvl9pPr marL="1828800" algn="l" rtl="0" fontAlgn="base">
        <a:spcBef>
          <a:spcPct val="0"/>
        </a:spcBef>
        <a:spcAft>
          <a:spcPct val="0"/>
        </a:spcAft>
        <a:defRPr sz="4400">
          <a:solidFill>
            <a:schemeClr val="tx2"/>
          </a:solidFill>
          <a:latin typeface="Calibri"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jpeg"/><Relationship Id="rId4" Type="http://schemas.openxmlformats.org/officeDocument/2006/relationships/image" Target="../media/image20.wmf"/></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6.wmf"/><Relationship Id="rId5" Type="http://schemas.openxmlformats.org/officeDocument/2006/relationships/oleObject" Target="../embeddings/oleObject5.bin"/><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jpeg"/><Relationship Id="rId5" Type="http://schemas.openxmlformats.org/officeDocument/2006/relationships/image" Target="../media/image16.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jpeg"/><Relationship Id="rId5" Type="http://schemas.openxmlformats.org/officeDocument/2006/relationships/image" Target="../media/image19.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8229600" cy="4876800"/>
          </a:xfrm>
        </p:spPr>
        <p:txBody>
          <a:bodyPr>
            <a:normAutofit/>
          </a:bodyPr>
          <a:lstStyle/>
          <a:p>
            <a:pPr algn="r" rtl="1" eaLnBrk="1" fontAlgn="auto" hangingPunct="1">
              <a:spcAft>
                <a:spcPts val="0"/>
              </a:spcAft>
              <a:defRPr/>
            </a:pPr>
            <a:r>
              <a:rPr lang="fa-IR" cap="none" dirty="0" smtClean="0">
                <a:cs typeface="B Nazanin" panose="00000400000000000000" pitchFamily="2" charset="-78"/>
              </a:rPr>
              <a:t>مدارهای الکتریکی و الکترونیکی</a:t>
            </a:r>
            <a:br>
              <a:rPr lang="fa-IR" cap="none" dirty="0" smtClean="0">
                <a:cs typeface="B Nazanin" panose="00000400000000000000" pitchFamily="2" charset="-78"/>
              </a:rPr>
            </a:br>
            <a:r>
              <a:rPr lang="fa-IR" cap="none" dirty="0" smtClean="0">
                <a:cs typeface="B Nazanin" panose="00000400000000000000" pitchFamily="2" charset="-78"/>
              </a:rPr>
              <a:t>فصل چهارم: روش‌های </a:t>
            </a:r>
            <a:r>
              <a:rPr lang="fa-IR" cap="none" dirty="0" smtClean="0">
                <a:cs typeface="B Nazanin" panose="00000400000000000000" pitchFamily="2" charset="-78"/>
              </a:rPr>
              <a:t>مفید برای تحلیل مدا</a:t>
            </a:r>
            <a:r>
              <a:rPr lang="fa-IR" cap="none" dirty="0">
                <a:cs typeface="B Nazanin" panose="00000400000000000000" pitchFamily="2" charset="-78"/>
              </a:rPr>
              <a:t>ر</a:t>
            </a:r>
            <a:r>
              <a:rPr lang="en-US" dirty="0">
                <a:cs typeface="B Nazanin" panose="00000400000000000000" pitchFamily="2" charset="-78"/>
              </a:rPr>
              <a:t/>
            </a:r>
            <a:br>
              <a:rPr lang="en-US" dirty="0">
                <a:cs typeface="B Nazanin" panose="00000400000000000000" pitchFamily="2" charset="-78"/>
              </a:rPr>
            </a:br>
            <a:r>
              <a:rPr lang="fa-IR" sz="3600" cap="none" dirty="0" smtClean="0">
                <a:cs typeface="B Nazanin" panose="00000400000000000000" pitchFamily="2" charset="-78"/>
              </a:rPr>
              <a:t/>
            </a:r>
            <a:br>
              <a:rPr lang="fa-IR" sz="3600" cap="none" dirty="0" smtClean="0">
                <a:cs typeface="B Nazanin" panose="00000400000000000000" pitchFamily="2" charset="-78"/>
              </a:rPr>
            </a:br>
            <a:r>
              <a:rPr lang="fa-IR" sz="3600" cap="none" dirty="0" smtClean="0">
                <a:cs typeface="B Nazanin" panose="00000400000000000000" pitchFamily="2" charset="-78"/>
              </a:rPr>
              <a:t>استاد درس: محمود ممتازپور</a:t>
            </a:r>
            <a:r>
              <a:rPr lang="en-US" sz="3600" cap="none" dirty="0">
                <a:cs typeface="B Nazanin" panose="00000400000000000000" pitchFamily="2" charset="-78"/>
              </a:rPr>
              <a:t/>
            </a:r>
            <a:br>
              <a:rPr lang="en-US" sz="3600" cap="none" dirty="0">
                <a:cs typeface="B Nazanin" panose="00000400000000000000" pitchFamily="2" charset="-78"/>
              </a:rPr>
            </a:br>
            <a:r>
              <a:rPr lang="en-US" sz="3000" u="sng" cap="none" dirty="0">
                <a:solidFill>
                  <a:srgbClr val="6128F0"/>
                </a:solidFill>
                <a:cs typeface="B Nazanin" panose="00000400000000000000" pitchFamily="2" charset="-78"/>
              </a:rPr>
              <a:t>ceit.aut.ac.ir/~</a:t>
            </a:r>
            <a:r>
              <a:rPr lang="en-US" sz="3000" u="sng" cap="none" dirty="0" err="1">
                <a:solidFill>
                  <a:srgbClr val="6128F0"/>
                </a:solidFill>
                <a:cs typeface="B Nazanin" panose="00000400000000000000" pitchFamily="2" charset="-78"/>
              </a:rPr>
              <a:t>momtazpour</a:t>
            </a:r>
            <a:r>
              <a:rPr lang="en-US" dirty="0">
                <a:cs typeface="B Nazanin" panose="00000400000000000000" pitchFamily="2" charset="-78"/>
              </a:rPr>
              <a:t/>
            </a:r>
            <a:br>
              <a:rPr lang="en-US" dirty="0">
                <a:cs typeface="B Nazanin" panose="00000400000000000000" pitchFamily="2" charset="-78"/>
              </a:rPr>
            </a:br>
            <a:r>
              <a:rPr lang="en-US" dirty="0">
                <a:cs typeface="B Nazanin" panose="00000400000000000000" pitchFamily="2" charset="-78"/>
              </a:rPr>
              <a:t/>
            </a:r>
            <a:br>
              <a:rPr lang="en-US" dirty="0">
                <a:cs typeface="B Nazanin" panose="00000400000000000000" pitchFamily="2" charset="-78"/>
              </a:rPr>
            </a:br>
            <a:r>
              <a:rPr lang="en-US" sz="3000" cap="none" dirty="0">
                <a:cs typeface="B Nazanin" panose="00000400000000000000" pitchFamily="2" charset="-78"/>
              </a:rPr>
              <a:t/>
            </a:r>
            <a:br>
              <a:rPr lang="en-US" sz="3000" cap="none" dirty="0">
                <a:cs typeface="B Nazanin" panose="00000400000000000000" pitchFamily="2" charset="-78"/>
              </a:rPr>
            </a:br>
            <a:endParaRPr lang="en-US" sz="3000" cap="none" dirty="0">
              <a:cs typeface="B Nazanin" panose="00000400000000000000" pitchFamily="2" charset="-78"/>
            </a:endParaRPr>
          </a:p>
        </p:txBody>
      </p:sp>
      <p:sp>
        <p:nvSpPr>
          <p:cNvPr id="10243" name="Subtitle 2"/>
          <p:cNvSpPr>
            <a:spLocks noGrp="1"/>
          </p:cNvSpPr>
          <p:nvPr>
            <p:ph type="subTitle" idx="1"/>
          </p:nvPr>
        </p:nvSpPr>
        <p:spPr>
          <a:xfrm>
            <a:off x="2362200" y="6049963"/>
            <a:ext cx="6705600" cy="685800"/>
          </a:xfrm>
        </p:spPr>
        <p:txBody>
          <a:bodyPr/>
          <a:lstStyle/>
          <a:p>
            <a:pPr algn="r" rtl="1" eaLnBrk="1" hangingPunct="1"/>
            <a:r>
              <a:rPr lang="fa-IR" altLang="en-US" dirty="0" smtClean="0">
                <a:cs typeface="B Nazanin" panose="00000400000000000000" pitchFamily="2" charset="-78"/>
              </a:rPr>
              <a:t>دانشگاه صنعتی امیرکبیر</a:t>
            </a:r>
            <a:endParaRPr lang="en-US" altLang="en-US" dirty="0">
              <a:cs typeface="B Nazanin" panose="00000400000000000000" pitchFamily="2" charset="-78"/>
            </a:endParaRPr>
          </a:p>
        </p:txBody>
      </p:sp>
      <p:sp>
        <p:nvSpPr>
          <p:cNvPr id="1024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eaLnBrk="0" hangingPunct="0">
              <a:spcBef>
                <a:spcPts val="700"/>
              </a:spcBef>
              <a:buClr>
                <a:schemeClr val="accent2"/>
              </a:buClr>
              <a:buSzPct val="60000"/>
              <a:buFont typeface="Wingdings" pitchFamily="2" charset="2"/>
              <a:buChar char=""/>
              <a:defRPr sz="2900">
                <a:solidFill>
                  <a:schemeClr val="tx1"/>
                </a:solidFill>
                <a:latin typeface="Calibri" pitchFamily="34" charset="0"/>
              </a:defRPr>
            </a:lvl1pPr>
            <a:lvl2pPr marL="742950" indent="-285750" eaLnBrk="0" hangingPunct="0">
              <a:spcBef>
                <a:spcPts val="550"/>
              </a:spcBef>
              <a:buClr>
                <a:schemeClr val="accent1"/>
              </a:buClr>
              <a:buSzPct val="70000"/>
              <a:buFont typeface="Wingdings 2" pitchFamily="18" charset="2"/>
              <a:buChar char=""/>
              <a:defRPr sz="2600">
                <a:solidFill>
                  <a:schemeClr val="tx1"/>
                </a:solidFill>
                <a:latin typeface="Calibri" pitchFamily="34" charset="0"/>
              </a:defRPr>
            </a:lvl2pPr>
            <a:lvl3pPr marL="1143000" indent="-228600" eaLnBrk="0" hangingPunct="0">
              <a:spcBef>
                <a:spcPts val="500"/>
              </a:spcBef>
              <a:buClr>
                <a:schemeClr val="accent2"/>
              </a:buClr>
              <a:buSzPct val="75000"/>
              <a:buFont typeface="Wingdings" pitchFamily="2" charset="2"/>
              <a:buChar char=""/>
              <a:defRPr sz="2300">
                <a:solidFill>
                  <a:schemeClr val="tx1"/>
                </a:solidFill>
                <a:latin typeface="Calibri" pitchFamily="34" charset="0"/>
              </a:defRPr>
            </a:lvl3pPr>
            <a:lvl4pPr marL="1600200" indent="-228600" eaLnBrk="0" hangingPunct="0">
              <a:spcBef>
                <a:spcPts val="400"/>
              </a:spcBef>
              <a:buClr>
                <a:srgbClr val="A5AB81"/>
              </a:buClr>
              <a:buSzPct val="75000"/>
              <a:buFont typeface="Wingdings" pitchFamily="2" charset="2"/>
              <a:buChar char=""/>
              <a:defRPr sz="2000">
                <a:solidFill>
                  <a:schemeClr val="tx1"/>
                </a:solidFill>
                <a:latin typeface="Calibri" pitchFamily="34" charset="0"/>
              </a:defRPr>
            </a:lvl4pPr>
            <a:lvl5pPr marL="2057400" indent="-228600" eaLnBrk="0" hangingPunct="0">
              <a:spcBef>
                <a:spcPts val="400"/>
              </a:spcBef>
              <a:buClr>
                <a:srgbClr val="D8B25C"/>
              </a:buClr>
              <a:buSzPct val="65000"/>
              <a:buFont typeface="Wingdings" pitchFamily="2" charset="2"/>
              <a:buChar char=""/>
              <a:defRPr sz="2000">
                <a:solidFill>
                  <a:schemeClr val="tx1"/>
                </a:solidFill>
                <a:latin typeface="Calibri"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9pPr>
          </a:lstStyle>
          <a:p>
            <a:pPr eaLnBrk="1" hangingPunct="1">
              <a:spcBef>
                <a:spcPct val="0"/>
              </a:spcBef>
              <a:buClrTx/>
              <a:buSzTx/>
              <a:buFontTx/>
              <a:buNone/>
            </a:pPr>
            <a:fld id="{21AEDB98-9598-4170-A751-7D06B6C2AEDD}" type="slidenum">
              <a:rPr lang="en-US" altLang="en-US" sz="1400" smtClean="0">
                <a:solidFill>
                  <a:schemeClr val="tx2"/>
                </a:solidFill>
                <a:latin typeface="Arial" charset="0"/>
                <a:cs typeface="B Nazanin" panose="00000400000000000000" pitchFamily="2" charset="-78"/>
              </a:rPr>
              <a:pPr eaLnBrk="1" hangingPunct="1">
                <a:spcBef>
                  <a:spcPct val="0"/>
                </a:spcBef>
                <a:buClrTx/>
                <a:buSzTx/>
                <a:buFontTx/>
                <a:buNone/>
              </a:pPr>
              <a:t>1</a:t>
            </a:fld>
            <a:endParaRPr lang="en-US" altLang="en-US" sz="1400">
              <a:solidFill>
                <a:schemeClr val="tx2"/>
              </a:solidFill>
              <a:latin typeface="Arial" charset="0"/>
              <a:cs typeface="B Nazanin" panose="00000400000000000000" pitchFamily="2" charset="-78"/>
            </a:endParaRPr>
          </a:p>
        </p:txBody>
      </p:sp>
      <p:sp>
        <p:nvSpPr>
          <p:cNvPr id="10245" name="Date Placeholder 3"/>
          <p:cNvSpPr>
            <a:spLocks noGrp="1"/>
          </p:cNvSpPr>
          <p:nvPr>
            <p:ph type="dt"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a-IR" altLang="en-US" smtClean="0">
                <a:solidFill>
                  <a:srgbClr val="FFFFFF"/>
                </a:solidFill>
                <a:cs typeface="B Nazanin" panose="00000400000000000000" pitchFamily="2" charset="-78"/>
              </a:rPr>
              <a:t>مدارهای الکتریکی و الکترونیکی</a:t>
            </a:r>
            <a:endParaRPr lang="en-US" altLang="en-US" dirty="0">
              <a:solidFill>
                <a:srgbClr val="FFFFFF"/>
              </a:solidFill>
              <a:cs typeface="B Nazanin" panose="00000400000000000000" pitchFamily="2" charset="-78"/>
            </a:endParaRPr>
          </a:p>
        </p:txBody>
      </p:sp>
      <p:sp>
        <p:nvSpPr>
          <p:cNvPr id="10246" name="Footer Placeholder 4"/>
          <p:cNvSpPr>
            <a:spLocks noGrp="1"/>
          </p:cNvSpPr>
          <p:nvPr>
            <p:ph type="ftr" sz="quarter" idx="11"/>
          </p:nvPr>
        </p:nvSpPr>
        <p:spPr bwMode="auto">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1" eaLnBrk="1" hangingPunct="1"/>
            <a:r>
              <a:rPr lang="fa-IR" altLang="en-US" smtClean="0">
                <a:solidFill>
                  <a:schemeClr val="tx2"/>
                </a:solidFill>
                <a:cs typeface="B Nazanin" panose="00000400000000000000" pitchFamily="2" charset="-78"/>
              </a:rPr>
              <a:t>4. روش‌های مفید برای تحلیل مدار</a:t>
            </a:r>
            <a:endParaRPr lang="en-US" altLang="en-US" dirty="0">
              <a:solidFill>
                <a:schemeClr val="tx2"/>
              </a:solidFill>
              <a:cs typeface="B Nazanin" panose="00000400000000000000" pitchFamily="2" charset="-7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fa-IR" dirty="0"/>
              <a:t>قضیه جمع آثار: </a:t>
            </a:r>
            <a:r>
              <a:rPr lang="fa-IR" dirty="0" smtClean="0"/>
              <a:t>مثال 1</a:t>
            </a:r>
            <a:r>
              <a:rPr lang="en-US" dirty="0" smtClean="0"/>
              <a:t> </a:t>
            </a:r>
            <a:r>
              <a:rPr lang="fa-IR" dirty="0"/>
              <a:t>(ادامه)</a:t>
            </a:r>
            <a:endParaRPr lang="en-US" sz="3200" dirty="0"/>
          </a:p>
        </p:txBody>
      </p:sp>
      <p:sp>
        <p:nvSpPr>
          <p:cNvPr id="24580" name="Content Placeholder 2"/>
          <p:cNvSpPr>
            <a:spLocks noGrp="1"/>
          </p:cNvSpPr>
          <p:nvPr>
            <p:ph idx="1"/>
          </p:nvPr>
        </p:nvSpPr>
        <p:spPr>
          <a:xfrm>
            <a:off x="457200" y="3481388"/>
            <a:ext cx="5829300" cy="774700"/>
          </a:xfrm>
        </p:spPr>
        <p:txBody>
          <a:bodyPr/>
          <a:lstStyle/>
          <a:p>
            <a:pPr>
              <a:buFont typeface="Wingdings 2" charset="2"/>
              <a:buNone/>
            </a:pPr>
            <a:r>
              <a:rPr lang="fa-IR" altLang="en-US" dirty="0" smtClean="0">
                <a:ea typeface="ＭＳ Ｐゴシック" charset="-128"/>
              </a:rPr>
              <a:t>در انتها، نتایج را با هم جمع می‌کنیم:</a:t>
            </a:r>
            <a:endParaRPr lang="en-US" altLang="en-US"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01A6991-D52A-47A9-8236-C3CEFBEB4E73}" type="slidenum">
              <a:rPr lang="en-US" altLang="en-US" sz="1200">
                <a:solidFill>
                  <a:srgbClr val="3F3F3F"/>
                </a:solidFill>
              </a:rPr>
              <a:pPr eaLnBrk="1" hangingPunct="1"/>
              <a:t>10</a:t>
            </a:fld>
            <a:endParaRPr lang="en-US" altLang="en-US" sz="1200">
              <a:solidFill>
                <a:srgbClr val="3F3F3F"/>
              </a:solidFill>
            </a:endParaRPr>
          </a:p>
        </p:txBody>
      </p:sp>
      <p:graphicFrame>
        <p:nvGraphicFramePr>
          <p:cNvPr id="24578" name="Object 2"/>
          <p:cNvGraphicFramePr>
            <a:graphicFrameLocks noChangeAspect="1"/>
          </p:cNvGraphicFramePr>
          <p:nvPr/>
        </p:nvGraphicFramePr>
        <p:xfrm>
          <a:off x="1211263" y="4256088"/>
          <a:ext cx="5715000" cy="865187"/>
        </p:xfrm>
        <a:graphic>
          <a:graphicData uri="http://schemas.openxmlformats.org/presentationml/2006/ole">
            <mc:AlternateContent xmlns:mc="http://schemas.openxmlformats.org/markup-compatibility/2006">
              <mc:Choice xmlns:v="urn:schemas-microsoft-com:vml" Requires="v">
                <p:oleObj spid="_x0000_s8224" name="Equation" r:id="rId3" imgW="1676400" imgH="254000" progId="Equation.3">
                  <p:embed/>
                </p:oleObj>
              </mc:Choice>
              <mc:Fallback>
                <p:oleObj name="Equation" r:id="rId3" imgW="16764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263" y="4256088"/>
                        <a:ext cx="5715000"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4583" name="Picture 3" descr="hay29575_0503"/>
          <p:cNvPicPr>
            <a:picLocks noChangeAspect="1" noChangeArrowheads="1"/>
          </p:cNvPicPr>
          <p:nvPr/>
        </p:nvPicPr>
        <p:blipFill>
          <a:blip r:embed="rId5" cstate="print">
            <a:extLst>
              <a:ext uri="{28A0092B-C50C-407E-A947-70E740481C1C}">
                <a14:useLocalDpi xmlns:a14="http://schemas.microsoft.com/office/drawing/2010/main" val="0"/>
              </a:ext>
            </a:extLst>
          </a:blip>
          <a:srcRect l="12843" t="1939" r="12843" b="59808"/>
          <a:stretch>
            <a:fillRect/>
          </a:stretch>
        </p:blipFill>
        <p:spPr bwMode="auto">
          <a:xfrm>
            <a:off x="1943100" y="1509713"/>
            <a:ext cx="4522788"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9" name="Rectangle 8"/>
          <p:cNvSpPr/>
          <p:nvPr/>
        </p:nvSpPr>
        <p:spPr>
          <a:xfrm>
            <a:off x="3962400" y="4267200"/>
            <a:ext cx="3430171"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397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a:t>قضیه جمع آثار: </a:t>
            </a:r>
            <a:r>
              <a:rPr lang="fa-IR" dirty="0" smtClean="0"/>
              <a:t>مثال 2</a:t>
            </a:r>
            <a:endParaRPr lang="en-US" dirty="0"/>
          </a:p>
        </p:txBody>
      </p:sp>
      <mc:AlternateContent xmlns:mc="http://schemas.openxmlformats.org/markup-compatibility/2006" xmlns:a14="http://schemas.microsoft.com/office/drawing/2010/main">
        <mc:Choice Requires="a14">
          <p:sp>
            <p:nvSpPr>
              <p:cNvPr id="25604" name="Content Placeholder 2"/>
              <p:cNvSpPr>
                <a:spLocks noGrp="1"/>
              </p:cNvSpPr>
              <p:nvPr>
                <p:ph idx="1"/>
              </p:nvPr>
            </p:nvSpPr>
            <p:spPr>
              <a:xfrm>
                <a:off x="457200" y="1295400"/>
                <a:ext cx="8229600" cy="4838700"/>
              </a:xfrm>
            </p:spPr>
            <p:txBody>
              <a:bodyPr/>
              <a:lstStyle/>
              <a:p>
                <a:r>
                  <a:rPr lang="fa-IR" altLang="en-US" dirty="0" smtClean="0">
                    <a:ea typeface="ＭＳ Ｐゴシック" charset="-128"/>
                  </a:rPr>
                  <a:t>توان بیشینه قابل تحمل مقاومت‌ها در مدار زیر 0.25 وات است. بیشترین مقدار منبع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𝐼</m:t>
                        </m:r>
                      </m:e>
                      <m:sub>
                        <m:r>
                          <a:rPr lang="en-US" altLang="en-US" b="0" i="1" smtClean="0">
                            <a:latin typeface="Cambria Math" panose="02040503050406030204" pitchFamily="18" charset="0"/>
                            <a:ea typeface="ＭＳ Ｐゴシック" charset="-128"/>
                          </a:rPr>
                          <m:t>𝑥</m:t>
                        </m:r>
                      </m:sub>
                    </m:sSub>
                  </m:oMath>
                </a14:m>
                <a:r>
                  <a:rPr lang="fa-IR" altLang="en-US" dirty="0" smtClean="0">
                    <a:ea typeface="ＭＳ Ｐゴシック" charset="-128"/>
                  </a:rPr>
                  <a:t> چقدر می‌تواند باشد؟</a:t>
                </a: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r>
                  <a:rPr lang="en-US" altLang="en-US" sz="2400" i="1" dirty="0">
                    <a:ea typeface="ＭＳ Ｐゴシック" charset="-128"/>
                  </a:rPr>
                  <a:t>Answer: I</a:t>
                </a:r>
                <a:r>
                  <a:rPr lang="en-US" altLang="en-US" sz="2400" i="1" baseline="-25000" dirty="0">
                    <a:ea typeface="ＭＳ Ｐゴシック" charset="-128"/>
                  </a:rPr>
                  <a:t>x</a:t>
                </a:r>
                <a:r>
                  <a:rPr lang="en-US" altLang="en-US" sz="2400" dirty="0">
                    <a:ea typeface="ＭＳ Ｐゴシック" charset="-128"/>
                  </a:rPr>
                  <a:t>&lt;42.49 mA</a:t>
                </a:r>
              </a:p>
            </p:txBody>
          </p:sp>
        </mc:Choice>
        <mc:Fallback xmlns="">
          <p:sp>
            <p:nvSpPr>
              <p:cNvPr id="25604" name="Content Placeholder 2"/>
              <p:cNvSpPr>
                <a:spLocks noGrp="1" noRot="1" noChangeAspect="1" noMove="1" noResize="1" noEditPoints="1" noAdjustHandles="1" noChangeArrowheads="1" noChangeShapeType="1" noTextEdit="1"/>
              </p:cNvSpPr>
              <p:nvPr>
                <p:ph idx="1"/>
              </p:nvPr>
            </p:nvSpPr>
            <p:spPr>
              <a:xfrm>
                <a:off x="457200" y="1295400"/>
                <a:ext cx="8229600" cy="4838700"/>
              </a:xfrm>
              <a:blipFill rotWithShape="0">
                <a:blip r:embed="rId2"/>
                <a:stretch>
                  <a:fillRect t="-1261" r="-1185"/>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FAD557D-C76D-4529-9FB8-370859E66087}" type="slidenum">
              <a:rPr lang="en-US" altLang="en-US" sz="1200">
                <a:solidFill>
                  <a:srgbClr val="3F3F3F"/>
                </a:solidFill>
              </a:rPr>
              <a:pPr eaLnBrk="1" hangingPunct="1"/>
              <a:t>11</a:t>
            </a:fld>
            <a:endParaRPr lang="en-US" altLang="en-US" sz="1200">
              <a:solidFill>
                <a:srgbClr val="3F3F3F"/>
              </a:solidFill>
            </a:endParaRPr>
          </a:p>
        </p:txBody>
      </p:sp>
      <p:pic>
        <p:nvPicPr>
          <p:cNvPr id="25607" name="Picture 3" descr="hay29575_0505"/>
          <p:cNvPicPr>
            <a:picLocks noChangeAspect="1" noChangeArrowheads="1"/>
          </p:cNvPicPr>
          <p:nvPr/>
        </p:nvPicPr>
        <p:blipFill>
          <a:blip r:embed="rId3">
            <a:extLst>
              <a:ext uri="{28A0092B-C50C-407E-A947-70E740481C1C}">
                <a14:useLocalDpi xmlns:a14="http://schemas.microsoft.com/office/drawing/2010/main" val="0"/>
              </a:ext>
            </a:extLst>
          </a:blip>
          <a:srcRect t="5173" r="50343" b="56577"/>
          <a:stretch>
            <a:fillRect/>
          </a:stretch>
        </p:blipFill>
        <p:spPr bwMode="auto">
          <a:xfrm>
            <a:off x="685800" y="2438400"/>
            <a:ext cx="5006975"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3370244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pPr>
              <a:defRPr/>
            </a:pPr>
            <a:r>
              <a:rPr lang="fa-IR" dirty="0"/>
              <a:t>قضیه جمع آثار: مثال </a:t>
            </a:r>
            <a:r>
              <a:rPr lang="fa-IR" dirty="0" smtClean="0"/>
              <a:t>2 (راه حل)</a:t>
            </a:r>
            <a:endParaRPr lang="en-US" dirty="0"/>
          </a:p>
        </p:txBody>
      </p:sp>
      <p:sp>
        <p:nvSpPr>
          <p:cNvPr id="8"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9"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85C87B0-0047-47D9-8B6F-C9D8E4F6189D}" type="slidenum">
              <a:rPr lang="en-US" altLang="en-US" sz="1200">
                <a:solidFill>
                  <a:srgbClr val="3F3F3F"/>
                </a:solidFill>
              </a:rPr>
              <a:pPr eaLnBrk="1" hangingPunct="1"/>
              <a:t>12</a:t>
            </a:fld>
            <a:endParaRPr lang="en-US" altLang="en-US" sz="1200">
              <a:solidFill>
                <a:srgbClr val="3F3F3F"/>
              </a:solidFill>
            </a:endParaRPr>
          </a:p>
        </p:txBody>
      </p:sp>
      <p:graphicFrame>
        <p:nvGraphicFramePr>
          <p:cNvPr id="26626" name="Object 2"/>
          <p:cNvGraphicFramePr>
            <a:graphicFrameLocks noChangeAspect="1"/>
          </p:cNvGraphicFramePr>
          <p:nvPr>
            <p:extLst/>
          </p:nvPr>
        </p:nvGraphicFramePr>
        <p:xfrm>
          <a:off x="804863" y="1447800"/>
          <a:ext cx="7493000" cy="4576763"/>
        </p:xfrm>
        <a:graphic>
          <a:graphicData uri="http://schemas.openxmlformats.org/presentationml/2006/ole">
            <mc:AlternateContent xmlns:mc="http://schemas.openxmlformats.org/markup-compatibility/2006">
              <mc:Choice xmlns:v="urn:schemas-microsoft-com:vml" Requires="v">
                <p:oleObj spid="_x0000_s10272" name="Equation" r:id="rId3" imgW="9372600" imgH="5727700" progId="Equation.DSMT4">
                  <p:embed/>
                </p:oleObj>
              </mc:Choice>
              <mc:Fallback>
                <p:oleObj name="Equation" r:id="rId3" imgW="9372600" imgH="5727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63" y="1447800"/>
                        <a:ext cx="7493000" cy="457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42903914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fa-IR" sz="3600" dirty="0" smtClean="0"/>
              <a:t>جمع آثار در حضور منابع وابسته</a:t>
            </a:r>
            <a:endParaRPr lang="en-US" sz="3600" dirty="0"/>
          </a:p>
        </p:txBody>
      </p:sp>
      <p:sp>
        <p:nvSpPr>
          <p:cNvPr id="27651" name="Content Placeholder 2"/>
          <p:cNvSpPr>
            <a:spLocks noGrp="1"/>
          </p:cNvSpPr>
          <p:nvPr>
            <p:ph idx="1"/>
          </p:nvPr>
        </p:nvSpPr>
        <p:spPr/>
        <p:txBody>
          <a:bodyPr/>
          <a:lstStyle/>
          <a:p>
            <a:r>
              <a:rPr lang="fa-IR" altLang="en-US" dirty="0" smtClean="0">
                <a:ea typeface="ＭＳ Ｐゴシック" charset="-128"/>
              </a:rPr>
              <a:t>منابع وابسته در هنگام اعمال قضیه جمع آثار هرگز حذف نمی‌شوند.</a:t>
            </a:r>
            <a:endParaRPr lang="en-US" altLang="en-US"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674571E-7468-4A45-851F-A0036D6FF1C7}" type="slidenum">
              <a:rPr lang="en-US" altLang="en-US" sz="1200">
                <a:solidFill>
                  <a:srgbClr val="3F3F3F"/>
                </a:solidFill>
              </a:rPr>
              <a:pPr eaLnBrk="1" hangingPunct="1"/>
              <a:t>13</a:t>
            </a:fld>
            <a:endParaRPr lang="en-US" altLang="en-US" sz="1200">
              <a:solidFill>
                <a:srgbClr val="3F3F3F"/>
              </a:solidFill>
            </a:endParaRPr>
          </a:p>
        </p:txBody>
      </p:sp>
      <p:pic>
        <p:nvPicPr>
          <p:cNvPr id="27654" name="Picture 3" descr="hay29575_0506"/>
          <p:cNvPicPr>
            <a:picLocks noChangeAspect="1" noChangeArrowheads="1"/>
          </p:cNvPicPr>
          <p:nvPr/>
        </p:nvPicPr>
        <p:blipFill>
          <a:blip r:embed="rId2">
            <a:extLst>
              <a:ext uri="{28A0092B-C50C-407E-A947-70E740481C1C}">
                <a14:useLocalDpi xmlns:a14="http://schemas.microsoft.com/office/drawing/2010/main" val="0"/>
              </a:ext>
            </a:extLst>
          </a:blip>
          <a:srcRect l="18686" t="2393" r="18686" b="59837"/>
          <a:stretch>
            <a:fillRect/>
          </a:stretch>
        </p:blipFill>
        <p:spPr bwMode="auto">
          <a:xfrm>
            <a:off x="1446213" y="2438400"/>
            <a:ext cx="598328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3466886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hay29575_0506"/>
          <p:cNvPicPr>
            <a:picLocks noChangeAspect="1" noChangeArrowheads="1"/>
          </p:cNvPicPr>
          <p:nvPr/>
        </p:nvPicPr>
        <p:blipFill>
          <a:blip r:embed="rId2">
            <a:extLst>
              <a:ext uri="{28A0092B-C50C-407E-A947-70E740481C1C}">
                <a14:useLocalDpi xmlns:a14="http://schemas.microsoft.com/office/drawing/2010/main" val="0"/>
              </a:ext>
            </a:extLst>
          </a:blip>
          <a:srcRect t="53853" r="48584" b="5984"/>
          <a:stretch>
            <a:fillRect/>
          </a:stretch>
        </p:blipFill>
        <p:spPr bwMode="auto">
          <a:xfrm>
            <a:off x="4343400" y="2994025"/>
            <a:ext cx="4327525"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pPr>
              <a:defRPr/>
            </a:pPr>
            <a:r>
              <a:rPr lang="fa-IR" sz="3600" dirty="0"/>
              <a:t>جمع آثار در حضور منابع وابسته</a:t>
            </a:r>
            <a:endParaRPr lang="en-US" sz="3600"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ACFAE0-43C8-47C9-910A-12D4D3902E2E}" type="slidenum">
              <a:rPr lang="en-US" altLang="en-US" sz="1200">
                <a:solidFill>
                  <a:srgbClr val="3F3F3F"/>
                </a:solidFill>
              </a:rPr>
              <a:pPr eaLnBrk="1" hangingPunct="1"/>
              <a:t>14</a:t>
            </a:fld>
            <a:endParaRPr lang="en-US" altLang="en-US" sz="1200">
              <a:solidFill>
                <a:srgbClr val="3F3F3F"/>
              </a:solidFill>
            </a:endParaRPr>
          </a:p>
        </p:txBody>
      </p:sp>
      <p:pic>
        <p:nvPicPr>
          <p:cNvPr id="28678" name="Picture 3" descr="hay29575_0506"/>
          <p:cNvPicPr>
            <a:picLocks noChangeAspect="1" noChangeArrowheads="1"/>
          </p:cNvPicPr>
          <p:nvPr/>
        </p:nvPicPr>
        <p:blipFill>
          <a:blip r:embed="rId2">
            <a:extLst>
              <a:ext uri="{28A0092B-C50C-407E-A947-70E740481C1C}">
                <a14:useLocalDpi xmlns:a14="http://schemas.microsoft.com/office/drawing/2010/main" val="0"/>
              </a:ext>
            </a:extLst>
          </a:blip>
          <a:srcRect l="18686" t="2393" r="18686" b="59837"/>
          <a:stretch>
            <a:fillRect/>
          </a:stretch>
        </p:blipFill>
        <p:spPr bwMode="auto">
          <a:xfrm>
            <a:off x="254000" y="1219200"/>
            <a:ext cx="53086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3" descr="hay29575_0506"/>
          <p:cNvPicPr>
            <a:picLocks noChangeAspect="1" noChangeArrowheads="1"/>
          </p:cNvPicPr>
          <p:nvPr/>
        </p:nvPicPr>
        <p:blipFill>
          <a:blip r:embed="rId2">
            <a:extLst>
              <a:ext uri="{28A0092B-C50C-407E-A947-70E740481C1C}">
                <a14:useLocalDpi xmlns:a14="http://schemas.microsoft.com/office/drawing/2010/main" val="0"/>
              </a:ext>
            </a:extLst>
          </a:blip>
          <a:srcRect l="56059" t="53853" b="5984"/>
          <a:stretch>
            <a:fillRect/>
          </a:stretch>
        </p:blipFill>
        <p:spPr bwMode="auto">
          <a:xfrm>
            <a:off x="312737" y="3989387"/>
            <a:ext cx="3802063"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p:cNvCxnSpPr>
            <a:cxnSpLocks noChangeShapeType="1"/>
          </p:cNvCxnSpPr>
          <p:nvPr/>
        </p:nvCxnSpPr>
        <p:spPr bwMode="auto">
          <a:xfrm>
            <a:off x="5461000" y="2295525"/>
            <a:ext cx="749300" cy="40005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Arrow Connector 12"/>
          <p:cNvCxnSpPr>
            <a:cxnSpLocks noChangeShapeType="1"/>
          </p:cNvCxnSpPr>
          <p:nvPr/>
        </p:nvCxnSpPr>
        <p:spPr bwMode="auto">
          <a:xfrm flipH="1">
            <a:off x="914400" y="3295650"/>
            <a:ext cx="381000" cy="606425"/>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682" name="TextBox 13"/>
          <p:cNvSpPr txBox="1">
            <a:spLocks noChangeArrowheads="1"/>
          </p:cNvSpPr>
          <p:nvPr/>
        </p:nvSpPr>
        <p:spPr bwMode="auto">
          <a:xfrm>
            <a:off x="5702299" y="2085975"/>
            <a:ext cx="2058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حذف منبع جریان</a:t>
            </a:r>
            <a:endParaRPr lang="en-US" altLang="en-US" sz="1800" dirty="0">
              <a:cs typeface="B Nazanin" panose="00000400000000000000" pitchFamily="2" charset="-78"/>
            </a:endParaRPr>
          </a:p>
        </p:txBody>
      </p:sp>
      <p:sp>
        <p:nvSpPr>
          <p:cNvPr id="28683" name="TextBox 14"/>
          <p:cNvSpPr txBox="1">
            <a:spLocks noChangeArrowheads="1"/>
          </p:cNvSpPr>
          <p:nvPr/>
        </p:nvSpPr>
        <p:spPr bwMode="auto">
          <a:xfrm>
            <a:off x="1104900" y="3521158"/>
            <a:ext cx="2387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حذف منبع ولتاژ</a:t>
            </a:r>
            <a:endParaRPr lang="en-US" altLang="en-US" sz="1800"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26" name="TextBox 25"/>
              <p:cNvSpPr txBox="1"/>
              <p:nvPr/>
            </p:nvSpPr>
            <p:spPr>
              <a:xfrm>
                <a:off x="3746500" y="5546209"/>
                <a:ext cx="5168900" cy="473591"/>
              </a:xfrm>
              <a:prstGeom prst="rect">
                <a:avLst/>
              </a:prstGeom>
              <a:noFill/>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b="0" i="1" dirty="0" smtClean="0">
                              <a:latin typeface="Cambria Math" panose="02040503050406030204" pitchFamily="18" charset="0"/>
                            </a:rPr>
                          </m:ctrlPr>
                        </m:sSubPr>
                        <m:e>
                          <m:r>
                            <a:rPr lang="en-US" altLang="en-US" i="1" dirty="0" smtClean="0">
                              <a:latin typeface="Cambria Math" panose="02040503050406030204" pitchFamily="18" charset="0"/>
                            </a:rPr>
                            <m:t>𝑖</m:t>
                          </m:r>
                        </m:e>
                        <m:sub>
                          <m:r>
                            <a:rPr lang="en-US" altLang="en-US" b="0" i="1" dirty="0" smtClean="0">
                              <a:latin typeface="Cambria Math" panose="02040503050406030204" pitchFamily="18" charset="0"/>
                            </a:rPr>
                            <m:t>𝑥</m:t>
                          </m:r>
                        </m:sub>
                      </m:sSub>
                      <m:r>
                        <a:rPr lang="en-US" altLang="en-US" b="0" i="1" dirty="0" smtClean="0">
                          <a:latin typeface="Cambria Math" panose="02040503050406030204" pitchFamily="18" charset="0"/>
                        </a:rPr>
                        <m:t>=</m:t>
                      </m:r>
                      <m:sSubSup>
                        <m:sSubSupPr>
                          <m:ctrlPr>
                            <a:rPr lang="en-US" altLang="en-US" b="0" i="1" dirty="0" smtClean="0">
                              <a:latin typeface="Cambria Math" panose="02040503050406030204" pitchFamily="18" charset="0"/>
                            </a:rPr>
                          </m:ctrlPr>
                        </m:sSubSupPr>
                        <m:e>
                          <m:r>
                            <a:rPr lang="en-US" altLang="en-US" b="0" i="1" dirty="0" smtClean="0">
                              <a:latin typeface="Cambria Math" panose="02040503050406030204" pitchFamily="18" charset="0"/>
                            </a:rPr>
                            <m:t>𝑖</m:t>
                          </m:r>
                        </m:e>
                        <m:sub>
                          <m:r>
                            <a:rPr lang="en-US" altLang="en-US" b="0" i="1" dirty="0" smtClean="0">
                              <a:latin typeface="Cambria Math" panose="02040503050406030204" pitchFamily="18" charset="0"/>
                            </a:rPr>
                            <m:t>𝑥</m:t>
                          </m:r>
                        </m:sub>
                        <m:sup>
                          <m:r>
                            <a:rPr lang="en-US" altLang="en-US" b="0" i="1" dirty="0" smtClean="0">
                              <a:latin typeface="Cambria Math" panose="02040503050406030204" pitchFamily="18" charset="0"/>
                            </a:rPr>
                            <m:t>′</m:t>
                          </m:r>
                        </m:sup>
                      </m:sSubSup>
                      <m:r>
                        <a:rPr lang="en-US" altLang="en-US" i="1" dirty="0" err="1">
                          <a:latin typeface="Cambria Math" panose="02040503050406030204" pitchFamily="18" charset="0"/>
                        </a:rPr>
                        <m:t>+</m:t>
                      </m:r>
                      <m:sSubSup>
                        <m:sSubSupPr>
                          <m:ctrlPr>
                            <a:rPr lang="en-US" altLang="en-US" b="0" i="1" dirty="0" smtClean="0">
                              <a:latin typeface="Cambria Math" panose="02040503050406030204" pitchFamily="18" charset="0"/>
                            </a:rPr>
                          </m:ctrlPr>
                        </m:sSubSupPr>
                        <m:e>
                          <m:r>
                            <a:rPr lang="en-US" altLang="en-US" b="0" i="1" dirty="0" smtClean="0">
                              <a:latin typeface="Cambria Math" panose="02040503050406030204" pitchFamily="18" charset="0"/>
                            </a:rPr>
                            <m:t>𝑖</m:t>
                          </m:r>
                        </m:e>
                        <m:sub>
                          <m:r>
                            <a:rPr lang="en-US" altLang="en-US" b="0" i="1" dirty="0" smtClean="0">
                              <a:latin typeface="Cambria Math" panose="02040503050406030204" pitchFamily="18" charset="0"/>
                            </a:rPr>
                            <m:t>𝑥</m:t>
                          </m:r>
                        </m:sub>
                        <m:sup>
                          <m:r>
                            <a:rPr lang="en-US" altLang="en-US" b="0" i="1" dirty="0" smtClean="0">
                              <a:latin typeface="Cambria Math" panose="02040503050406030204" pitchFamily="18" charset="0"/>
                            </a:rPr>
                            <m:t>′′</m:t>
                          </m:r>
                        </m:sup>
                      </m:sSubSup>
                      <m:r>
                        <a:rPr lang="en-US" altLang="en-US" b="0" i="1" dirty="0" smtClean="0">
                          <a:latin typeface="Cambria Math" panose="02040503050406030204" pitchFamily="18" charset="0"/>
                        </a:rPr>
                        <m:t>=</m:t>
                      </m:r>
                      <m:r>
                        <a:rPr lang="en-US" altLang="en-US" b="0" i="1" dirty="0" smtClean="0">
                          <a:latin typeface="Cambria Math" panose="02040503050406030204" pitchFamily="18" charset="0"/>
                        </a:rPr>
                        <m:t>2</m:t>
                      </m:r>
                      <m:r>
                        <a:rPr lang="en-US" altLang="en-US" i="1" dirty="0">
                          <a:latin typeface="Cambria Math" panose="02040503050406030204" pitchFamily="18" charset="0"/>
                        </a:rPr>
                        <m:t>+(−</m:t>
                      </m:r>
                      <m:r>
                        <a:rPr lang="en-US" altLang="en-US" i="1" dirty="0">
                          <a:latin typeface="Cambria Math" panose="02040503050406030204" pitchFamily="18" charset="0"/>
                        </a:rPr>
                        <m:t>0</m:t>
                      </m:r>
                      <m:r>
                        <a:rPr lang="en-US" altLang="en-US" i="1" dirty="0">
                          <a:latin typeface="Cambria Math" panose="02040503050406030204" pitchFamily="18" charset="0"/>
                        </a:rPr>
                        <m:t>.</m:t>
                      </m:r>
                      <m:r>
                        <a:rPr lang="en-US" altLang="en-US" i="1" dirty="0">
                          <a:latin typeface="Cambria Math" panose="02040503050406030204" pitchFamily="18" charset="0"/>
                        </a:rPr>
                        <m:t>6</m:t>
                      </m:r>
                      <m:r>
                        <a:rPr lang="en-US" altLang="en-US" i="1" dirty="0">
                          <a:latin typeface="Cambria Math" panose="02040503050406030204" pitchFamily="18" charset="0"/>
                        </a:rPr>
                        <m:t>)=</m:t>
                      </m:r>
                      <m:r>
                        <a:rPr lang="en-US" altLang="en-US" i="1" dirty="0">
                          <a:latin typeface="Cambria Math" panose="02040503050406030204" pitchFamily="18" charset="0"/>
                        </a:rPr>
                        <m:t>1</m:t>
                      </m:r>
                      <m:r>
                        <a:rPr lang="en-US" altLang="en-US" i="1" dirty="0">
                          <a:latin typeface="Cambria Math" panose="02040503050406030204" pitchFamily="18" charset="0"/>
                        </a:rPr>
                        <m:t>.</m:t>
                      </m:r>
                      <m:r>
                        <a:rPr lang="en-US" altLang="en-US" i="1" dirty="0">
                          <a:latin typeface="Cambria Math" panose="02040503050406030204" pitchFamily="18" charset="0"/>
                        </a:rPr>
                        <m:t>4</m:t>
                      </m:r>
                      <m:r>
                        <a:rPr lang="en-US" altLang="en-US" i="1" dirty="0">
                          <a:latin typeface="Cambria Math" panose="02040503050406030204" pitchFamily="18" charset="0"/>
                        </a:rPr>
                        <m:t>𝐴</m:t>
                      </m:r>
                    </m:oMath>
                  </m:oMathPara>
                </a14:m>
                <a:endParaRPr lang="en-US" altLang="en-US" dirty="0">
                  <a:latin typeface="Times New Roman"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746500" y="5546209"/>
                <a:ext cx="5168900" cy="473591"/>
              </a:xfrm>
              <a:prstGeom prst="rect">
                <a:avLst/>
              </a:prstGeom>
              <a:blipFill rotWithShape="0">
                <a:blip r:embed="rId3"/>
                <a:stretch>
                  <a:fillRect b="-15385"/>
                </a:stretch>
              </a:blipFill>
            </p:spPr>
            <p:txBody>
              <a:bodyPr/>
              <a:lstStyle/>
              <a:p>
                <a:r>
                  <a:rPr lang="fa-IR">
                    <a:noFill/>
                  </a:rPr>
                  <a:t> </a:t>
                </a:r>
              </a:p>
            </p:txBody>
          </p:sp>
        </mc:Fallback>
      </mc:AlternateContent>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9" name="Rectangle 18"/>
          <p:cNvSpPr/>
          <p:nvPr/>
        </p:nvSpPr>
        <p:spPr>
          <a:xfrm>
            <a:off x="6096000" y="5447506"/>
            <a:ext cx="2514600" cy="757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منبع ولتاژ واقعی</a:t>
            </a:r>
            <a:endParaRPr lang="en-US" dirty="0"/>
          </a:p>
        </p:txBody>
      </p:sp>
      <p:sp>
        <p:nvSpPr>
          <p:cNvPr id="29699" name="Content Placeholder 2"/>
          <p:cNvSpPr>
            <a:spLocks noGrp="1"/>
          </p:cNvSpPr>
          <p:nvPr>
            <p:ph idx="1"/>
          </p:nvPr>
        </p:nvSpPr>
        <p:spPr/>
        <p:txBody>
          <a:bodyPr/>
          <a:lstStyle/>
          <a:p>
            <a:r>
              <a:rPr lang="fa-IR" altLang="en-US" dirty="0" smtClean="0">
                <a:ea typeface="ＭＳ Ｐゴシック" charset="-128"/>
              </a:rPr>
              <a:t>منابع ایده‌آل یک تخمین مرتبه اول از منابع واقعی هستند.</a:t>
            </a:r>
            <a:endParaRPr lang="en-US" altLang="en-US" dirty="0">
              <a:ea typeface="ＭＳ Ｐゴシック" charset="-128"/>
            </a:endParaRPr>
          </a:p>
          <a:p>
            <a:r>
              <a:rPr lang="fa-IR" altLang="en-US" dirty="0" smtClean="0">
                <a:ea typeface="ＭＳ Ｐゴシック" charset="-128"/>
              </a:rPr>
              <a:t>چرا باتری‌های واقعی محدودیت جریان‌دهی دارند و با افزایش جریان، ولتاژ آنها دچار افت می‌شود؟</a:t>
            </a:r>
            <a:endParaRPr lang="en-US" altLang="en-US" dirty="0">
              <a:ea typeface="ＭＳ Ｐゴシック" charset="-128"/>
            </a:endParaRPr>
          </a:p>
          <a:p>
            <a:r>
              <a:rPr lang="fa-IR" altLang="en-US" dirty="0" smtClean="0">
                <a:ea typeface="ＭＳ Ｐゴシック" charset="-128"/>
              </a:rPr>
              <a:t>مدل واقعی‌تر باتری ماشین:</a:t>
            </a:r>
            <a:endParaRPr lang="en-US" altLang="en-US"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53E1092-7FA6-4E7C-BDCE-A6AFBEDBCC66}" type="slidenum">
              <a:rPr lang="en-US" altLang="en-US" sz="1200">
                <a:solidFill>
                  <a:srgbClr val="3F3F3F"/>
                </a:solidFill>
              </a:rPr>
              <a:pPr eaLnBrk="1" hangingPunct="1"/>
              <a:t>15</a:t>
            </a:fld>
            <a:endParaRPr lang="en-US" altLang="en-US" sz="1200">
              <a:solidFill>
                <a:srgbClr val="3F3F3F"/>
              </a:solidFill>
            </a:endParaRPr>
          </a:p>
        </p:txBody>
      </p:sp>
      <p:pic>
        <p:nvPicPr>
          <p:cNvPr id="29702" name="Picture 6" descr="hay29575_0511"/>
          <p:cNvPicPr>
            <a:picLocks noChangeAspect="1" noChangeArrowheads="1"/>
          </p:cNvPicPr>
          <p:nvPr/>
        </p:nvPicPr>
        <p:blipFill>
          <a:blip r:embed="rId2" cstate="print">
            <a:extLst>
              <a:ext uri="{28A0092B-C50C-407E-A947-70E740481C1C}">
                <a14:useLocalDpi xmlns:a14="http://schemas.microsoft.com/office/drawing/2010/main" val="0"/>
              </a:ext>
            </a:extLst>
          </a:blip>
          <a:srcRect l="21381" t="1939" r="21381" b="59808"/>
          <a:stretch>
            <a:fillRect/>
          </a:stretch>
        </p:blipFill>
        <p:spPr bwMode="auto">
          <a:xfrm>
            <a:off x="1670050" y="4249738"/>
            <a:ext cx="1939925"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6" descr="hay29575_0511"/>
          <p:cNvPicPr>
            <a:picLocks noChangeAspect="1" noChangeArrowheads="1"/>
          </p:cNvPicPr>
          <p:nvPr/>
        </p:nvPicPr>
        <p:blipFill>
          <a:blip r:embed="rId2" cstate="print">
            <a:extLst>
              <a:ext uri="{28A0092B-C50C-407E-A947-70E740481C1C}">
                <a14:useLocalDpi xmlns:a14="http://schemas.microsoft.com/office/drawing/2010/main" val="0"/>
              </a:ext>
            </a:extLst>
          </a:blip>
          <a:srcRect l="21381" t="48494" r="21381" b="4849"/>
          <a:stretch>
            <a:fillRect/>
          </a:stretch>
        </p:blipFill>
        <p:spPr bwMode="auto">
          <a:xfrm>
            <a:off x="5299075" y="3886200"/>
            <a:ext cx="19399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a:cxnSpLocks noChangeShapeType="1"/>
          </p:cNvCxnSpPr>
          <p:nvPr/>
        </p:nvCxnSpPr>
        <p:spPr bwMode="auto">
          <a:xfrm>
            <a:off x="3987800" y="5067300"/>
            <a:ext cx="1003300" cy="40481"/>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42692713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dirty="0"/>
              <a:t> </a:t>
            </a:r>
            <a:r>
              <a:rPr lang="fa-IR" dirty="0" smtClean="0"/>
              <a:t>اثر اتصال بار به منبع ولتاژ واقعی</a:t>
            </a:r>
            <a:endParaRPr lang="en-US" dirty="0"/>
          </a:p>
        </p:txBody>
      </p:sp>
      <p:sp>
        <p:nvSpPr>
          <p:cNvPr id="30723" name="Content Placeholder 2"/>
          <p:cNvSpPr>
            <a:spLocks noGrp="1"/>
          </p:cNvSpPr>
          <p:nvPr>
            <p:ph idx="1"/>
          </p:nvPr>
        </p:nvSpPr>
        <p:spPr>
          <a:xfrm>
            <a:off x="609600" y="1295400"/>
            <a:ext cx="4495800" cy="4625975"/>
          </a:xfrm>
        </p:spPr>
        <p:txBody>
          <a:bodyPr/>
          <a:lstStyle/>
          <a:p>
            <a:pPr>
              <a:buFont typeface="Wingdings 2" charset="2"/>
              <a:buNone/>
            </a:pPr>
            <a:r>
              <a:rPr lang="fa-IR" altLang="en-US" dirty="0" smtClean="0">
                <a:ea typeface="ＭＳ Ｐゴシック" charset="-128"/>
              </a:rPr>
              <a:t>برای مثال باتری ماشین:</a:t>
            </a:r>
            <a:endParaRPr lang="en-US" altLang="en-US" dirty="0">
              <a:ea typeface="ＭＳ Ｐゴシック" charset="-128"/>
            </a:endParaRPr>
          </a:p>
          <a:p>
            <a:pPr algn="ctr">
              <a:buFont typeface="Wingdings 2" charset="2"/>
              <a:buNone/>
            </a:pPr>
            <a:r>
              <a:rPr lang="en-US" altLang="en-US" i="1" dirty="0">
                <a:ea typeface="ＭＳ Ｐゴシック" charset="-128"/>
              </a:rPr>
              <a:t>V</a:t>
            </a:r>
            <a:r>
              <a:rPr lang="en-US" altLang="en-US" i="1" baseline="-25000" dirty="0">
                <a:ea typeface="ＭＳ Ｐゴシック" charset="-128"/>
              </a:rPr>
              <a:t>L</a:t>
            </a:r>
            <a:r>
              <a:rPr lang="en-US" altLang="en-US" i="1" dirty="0">
                <a:ea typeface="ＭＳ Ｐゴシック" charset="-128"/>
              </a:rPr>
              <a:t> = 12 – 0.01 I</a:t>
            </a:r>
            <a:r>
              <a:rPr lang="en-US" altLang="en-US" i="1" baseline="-25000" dirty="0">
                <a:ea typeface="ＭＳ Ｐゴシック" charset="-128"/>
              </a:rPr>
              <a:t>L</a:t>
            </a: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FBC81AB-3B0C-4A27-83A3-09D7331E742F}" type="slidenum">
              <a:rPr lang="en-US" altLang="en-US" sz="1200">
                <a:solidFill>
                  <a:srgbClr val="3F3F3F"/>
                </a:solidFill>
              </a:rPr>
              <a:pPr eaLnBrk="1" hangingPunct="1"/>
              <a:t>16</a:t>
            </a:fld>
            <a:endParaRPr lang="en-US" altLang="en-US" sz="1200">
              <a:solidFill>
                <a:srgbClr val="3F3F3F"/>
              </a:solidFill>
            </a:endParaRPr>
          </a:p>
        </p:txBody>
      </p:sp>
      <p:pic>
        <p:nvPicPr>
          <p:cNvPr id="30726" name="Picture 4" descr="hay29575_0512"/>
          <p:cNvPicPr>
            <a:picLocks noChangeAspect="1" noChangeArrowheads="1"/>
          </p:cNvPicPr>
          <p:nvPr/>
        </p:nvPicPr>
        <p:blipFill>
          <a:blip r:embed="rId2">
            <a:extLst>
              <a:ext uri="{28A0092B-C50C-407E-A947-70E740481C1C}">
                <a14:useLocalDpi xmlns:a14="http://schemas.microsoft.com/office/drawing/2010/main" val="0"/>
              </a:ext>
            </a:extLst>
          </a:blip>
          <a:srcRect l="17137" t="1939" r="17137" b="67891"/>
          <a:stretch>
            <a:fillRect/>
          </a:stretch>
        </p:blipFill>
        <p:spPr bwMode="auto">
          <a:xfrm>
            <a:off x="5195888" y="1774825"/>
            <a:ext cx="34909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4" descr="hay29575_0512"/>
          <p:cNvPicPr>
            <a:picLocks noChangeAspect="1" noChangeArrowheads="1"/>
          </p:cNvPicPr>
          <p:nvPr/>
        </p:nvPicPr>
        <p:blipFill>
          <a:blip r:embed="rId2">
            <a:extLst>
              <a:ext uri="{28A0092B-C50C-407E-A947-70E740481C1C}">
                <a14:useLocalDpi xmlns:a14="http://schemas.microsoft.com/office/drawing/2010/main" val="0"/>
              </a:ext>
            </a:extLst>
          </a:blip>
          <a:srcRect t="42027" b="4849"/>
          <a:stretch>
            <a:fillRect/>
          </a:stretch>
        </p:blipFill>
        <p:spPr bwMode="auto">
          <a:xfrm>
            <a:off x="506413" y="3252788"/>
            <a:ext cx="4267200"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a:cxnSpLocks noChangeShapeType="1"/>
          </p:cNvCxnSpPr>
          <p:nvPr/>
        </p:nvCxnSpPr>
        <p:spPr bwMode="auto">
          <a:xfrm rot="10800000" flipV="1">
            <a:off x="3644900" y="5067300"/>
            <a:ext cx="2882900" cy="1651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0" name="TextBox 9"/>
              <p:cNvSpPr txBox="1"/>
              <p:nvPr/>
            </p:nvSpPr>
            <p:spPr>
              <a:xfrm>
                <a:off x="6527800" y="4457700"/>
                <a:ext cx="1828800" cy="1200329"/>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rtl="1" eaLnBrk="1" hangingPunct="1"/>
                <a:r>
                  <a:rPr lang="fa-IR" altLang="en-US" dirty="0" smtClean="0">
                    <a:latin typeface="Times New Roman" charset="0"/>
                    <a:cs typeface="B Nazanin" panose="00000400000000000000" pitchFamily="2" charset="-78"/>
                  </a:rPr>
                  <a:t>این خط همه مقادیر </a:t>
                </a:r>
                <a14:m>
                  <m:oMath xmlns:m="http://schemas.openxmlformats.org/officeDocument/2006/math">
                    <m:sSub>
                      <m:sSubPr>
                        <m:ctrlPr>
                          <a:rPr lang="en-US" altLang="en-US" b="0" i="1" dirty="0" smtClean="0">
                            <a:latin typeface="Cambria Math" panose="02040503050406030204" pitchFamily="18" charset="0"/>
                            <a:cs typeface="B Nazanin" panose="00000400000000000000" pitchFamily="2" charset="-78"/>
                          </a:rPr>
                        </m:ctrlPr>
                      </m:sSubPr>
                      <m:e>
                        <m:r>
                          <a:rPr lang="en-US" altLang="en-US" i="1" dirty="0" smtClean="0">
                            <a:latin typeface="Cambria Math" panose="02040503050406030204" pitchFamily="18" charset="0"/>
                            <a:cs typeface="B Nazanin" panose="00000400000000000000" pitchFamily="2" charset="-78"/>
                          </a:rPr>
                          <m:t>𝑅</m:t>
                        </m:r>
                      </m:e>
                      <m:sub>
                        <m:r>
                          <a:rPr lang="en-US" altLang="en-US" i="1" dirty="0" smtClean="0">
                            <a:latin typeface="Cambria Math" panose="02040503050406030204" pitchFamily="18" charset="0"/>
                            <a:cs typeface="B Nazanin" panose="00000400000000000000" pitchFamily="2" charset="-78"/>
                          </a:rPr>
                          <m:t>𝐿</m:t>
                        </m:r>
                      </m:sub>
                    </m:sSub>
                  </m:oMath>
                </a14:m>
                <a:r>
                  <a:rPr lang="fa-IR" altLang="en-US" dirty="0" smtClean="0">
                    <a:latin typeface="Times New Roman" charset="0"/>
                    <a:cs typeface="B Nazanin" panose="00000400000000000000" pitchFamily="2" charset="-78"/>
                  </a:rPr>
                  <a:t> ممکن را نشان می‌دهد.</a:t>
                </a:r>
                <a:endParaRPr lang="en-US" altLang="en-US" i="1" baseline="-25000" dirty="0">
                  <a:latin typeface="Times New Roman" charset="0"/>
                  <a:cs typeface="B Nazanin" panose="00000400000000000000" pitchFamily="2" charset="-78"/>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527800" y="4457700"/>
                <a:ext cx="1828800" cy="1200329"/>
              </a:xfrm>
              <a:prstGeom prst="rect">
                <a:avLst/>
              </a:prstGeom>
              <a:blipFill rotWithShape="0">
                <a:blip r:embed="rId3"/>
                <a:stretch>
                  <a:fillRect l="-7333" t="-4061" r="-5000" b="-10660"/>
                </a:stretch>
              </a:blipFill>
            </p:spPr>
            <p:txBody>
              <a:bodyPr/>
              <a:lstStyle/>
              <a:p>
                <a:r>
                  <a:rPr lang="fa-IR">
                    <a:noFill/>
                  </a:rPr>
                  <a:t> </a:t>
                </a:r>
              </a:p>
            </p:txBody>
          </p:sp>
        </mc:Fallback>
      </mc:AlternateContent>
      <p:cxnSp>
        <p:nvCxnSpPr>
          <p:cNvPr id="14" name="Straight Arrow Connector 13"/>
          <p:cNvCxnSpPr>
            <a:cxnSpLocks noChangeShapeType="1"/>
          </p:cNvCxnSpPr>
          <p:nvPr/>
        </p:nvCxnSpPr>
        <p:spPr bwMode="auto">
          <a:xfrm rot="10800000">
            <a:off x="2362200" y="4838700"/>
            <a:ext cx="520700" cy="3556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 name="TextBox 14"/>
          <p:cNvSpPr txBox="1"/>
          <p:nvPr/>
        </p:nvSpPr>
        <p:spPr>
          <a:xfrm rot="1973098">
            <a:off x="1243013" y="4344988"/>
            <a:ext cx="1409700" cy="36988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latin typeface="Times New Roman" charset="0"/>
              </a:rPr>
              <a:t>increase </a:t>
            </a:r>
            <a:r>
              <a:rPr lang="en-US" altLang="en-US" sz="1800" i="1" dirty="0">
                <a:latin typeface="Times New Roman" charset="0"/>
              </a:rPr>
              <a:t>R</a:t>
            </a:r>
            <a:r>
              <a:rPr lang="en-US" altLang="en-US" sz="1800" i="1" baseline="-25000" dirty="0">
                <a:latin typeface="Times New Roman" charset="0"/>
              </a:rPr>
              <a:t>L</a:t>
            </a: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2620514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hay29575_0513"/>
          <p:cNvPicPr>
            <a:picLocks noChangeAspect="1" noChangeArrowheads="1"/>
          </p:cNvPicPr>
          <p:nvPr/>
        </p:nvPicPr>
        <p:blipFill>
          <a:blip r:embed="rId2">
            <a:extLst>
              <a:ext uri="{28A0092B-C50C-407E-A947-70E740481C1C}">
                <a14:useLocalDpi xmlns:a14="http://schemas.microsoft.com/office/drawing/2010/main" val="0"/>
              </a:ext>
            </a:extLst>
          </a:blip>
          <a:srcRect l="2135" t="42027" r="6403" b="4849"/>
          <a:stretch>
            <a:fillRect/>
          </a:stretch>
        </p:blipFill>
        <p:spPr bwMode="auto">
          <a:xfrm>
            <a:off x="5016500" y="2868613"/>
            <a:ext cx="3921125"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fa-IR" dirty="0" smtClean="0"/>
              <a:t>منبع ولتاژ واقعی</a:t>
            </a:r>
            <a:endParaRPr lang="en-US" dirty="0"/>
          </a:p>
        </p:txBody>
      </p:sp>
      <mc:AlternateContent xmlns:mc="http://schemas.openxmlformats.org/markup-compatibility/2006">
        <mc:Choice xmlns:a14="http://schemas.microsoft.com/office/drawing/2010/main" Requires="a14">
          <p:sp>
            <p:nvSpPr>
              <p:cNvPr id="31748" name="Content Placeholder 2"/>
              <p:cNvSpPr>
                <a:spLocks noGrp="1"/>
              </p:cNvSpPr>
              <p:nvPr>
                <p:ph idx="1"/>
              </p:nvPr>
            </p:nvSpPr>
            <p:spPr>
              <a:xfrm>
                <a:off x="533400" y="1265237"/>
                <a:ext cx="8229600" cy="1249363"/>
              </a:xfrm>
            </p:spPr>
            <p:txBody>
              <a:bodyPr/>
              <a:lstStyle/>
              <a:p>
                <a:r>
                  <a:rPr lang="fa-IR" altLang="en-US" dirty="0" smtClean="0">
                    <a:ea typeface="ＭＳ Ｐゴシック" charset="-128"/>
                  </a:rPr>
                  <a:t>یک منبع ولتاژ دارای یک مقاومت داخلی (مقاومت خروجی) است که به صورت سری با آن قرار گرفته و با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𝑠</m:t>
                        </m:r>
                      </m:sub>
                    </m:sSub>
                  </m:oMath>
                </a14:m>
                <a:r>
                  <a:rPr lang="fa-IR" altLang="en-US" dirty="0" smtClean="0">
                    <a:ea typeface="ＭＳ Ｐゴシック" charset="-128"/>
                  </a:rPr>
                  <a:t> نشان داده می‌شود.</a:t>
                </a:r>
                <a:endParaRPr lang="en-US" altLang="en-US" dirty="0">
                  <a:ea typeface="ＭＳ Ｐゴシック" charset="-128"/>
                </a:endParaRPr>
              </a:p>
            </p:txBody>
          </p:sp>
        </mc:Choice>
        <mc:Fallback>
          <p:sp>
            <p:nvSpPr>
              <p:cNvPr id="31748" name="Content Placeholder 2"/>
              <p:cNvSpPr>
                <a:spLocks noGrp="1" noRot="1" noChangeAspect="1" noMove="1" noResize="1" noEditPoints="1" noAdjustHandles="1" noChangeArrowheads="1" noChangeShapeType="1" noTextEdit="1"/>
              </p:cNvSpPr>
              <p:nvPr>
                <p:ph idx="1"/>
              </p:nvPr>
            </p:nvSpPr>
            <p:spPr>
              <a:xfrm>
                <a:off x="533400" y="1265237"/>
                <a:ext cx="8229600" cy="1249363"/>
              </a:xfrm>
              <a:blipFill rotWithShape="0">
                <a:blip r:embed="rId3"/>
                <a:stretch>
                  <a:fillRect l="-815" t="-4878" r="-444"/>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4B12B85-6505-4BF4-A1AA-7CC11865B230}" type="slidenum">
              <a:rPr lang="en-US" altLang="en-US" sz="1200">
                <a:solidFill>
                  <a:srgbClr val="3F3F3F"/>
                </a:solidFill>
              </a:rPr>
              <a:pPr eaLnBrk="1" hangingPunct="1"/>
              <a:t>17</a:t>
            </a:fld>
            <a:endParaRPr lang="en-US" altLang="en-US" sz="1200">
              <a:solidFill>
                <a:srgbClr val="3F3F3F"/>
              </a:solidFill>
            </a:endParaRPr>
          </a:p>
        </p:txBody>
      </p:sp>
      <p:pic>
        <p:nvPicPr>
          <p:cNvPr id="31751" name="Picture 4" descr="hay29575_0513"/>
          <p:cNvPicPr>
            <a:picLocks noChangeAspect="1" noChangeArrowheads="1"/>
          </p:cNvPicPr>
          <p:nvPr/>
        </p:nvPicPr>
        <p:blipFill>
          <a:blip r:embed="rId2">
            <a:extLst>
              <a:ext uri="{28A0092B-C50C-407E-A947-70E740481C1C}">
                <a14:useLocalDpi xmlns:a14="http://schemas.microsoft.com/office/drawing/2010/main" val="0"/>
              </a:ext>
            </a:extLst>
          </a:blip>
          <a:srcRect l="14937" t="1939" r="17072" b="64658"/>
          <a:stretch>
            <a:fillRect/>
          </a:stretch>
        </p:blipFill>
        <p:spPr bwMode="auto">
          <a:xfrm>
            <a:off x="992188" y="3024188"/>
            <a:ext cx="2914650"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8" name="TextBox 7"/>
              <p:cNvSpPr txBox="1"/>
              <p:nvPr/>
            </p:nvSpPr>
            <p:spPr>
              <a:xfrm>
                <a:off x="1689100" y="5334000"/>
                <a:ext cx="3327400" cy="369332"/>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rtl="1" eaLnBrk="1" hangingPunct="1"/>
                <a:r>
                  <a:rPr lang="fa-IR" altLang="en-US" sz="1800" dirty="0" smtClean="0">
                    <a:latin typeface="Times New Roman" charset="0"/>
                    <a:cs typeface="B Nazanin" panose="00000400000000000000" pitchFamily="2" charset="-78"/>
                  </a:rPr>
                  <a:t>جریان اتصال کوتاه (وقتی </a:t>
                </a:r>
                <a14:m>
                  <m:oMath xmlns:m="http://schemas.openxmlformats.org/officeDocument/2006/math">
                    <m:sSub>
                      <m:sSubPr>
                        <m:ctrlPr>
                          <a:rPr lang="en-US" altLang="en-US" sz="1800" b="0" i="1" smtClean="0">
                            <a:latin typeface="Cambria Math" panose="02040503050406030204" pitchFamily="18" charset="0"/>
                          </a:rPr>
                        </m:ctrlPr>
                      </m:sSubPr>
                      <m:e>
                        <m:r>
                          <a:rPr lang="en-US" altLang="en-US" sz="1800" b="0" i="1" smtClean="0">
                            <a:latin typeface="Cambria Math" panose="02040503050406030204" pitchFamily="18" charset="0"/>
                          </a:rPr>
                          <m:t>𝑅</m:t>
                        </m:r>
                      </m:e>
                      <m:sub>
                        <m:r>
                          <a:rPr lang="en-US" altLang="en-US" sz="1800" b="0" i="1" smtClean="0">
                            <a:latin typeface="Cambria Math" panose="02040503050406030204" pitchFamily="18" charset="0"/>
                          </a:rPr>
                          <m:t>𝐿</m:t>
                        </m:r>
                      </m:sub>
                    </m:sSub>
                  </m:oMath>
                </a14:m>
                <a:r>
                  <a:rPr lang="fa-IR" altLang="en-US" sz="1800" dirty="0" smtClean="0">
                    <a:latin typeface="Times New Roman" charset="0"/>
                    <a:cs typeface="B Nazanin" panose="00000400000000000000" pitchFamily="2" charset="-78"/>
                  </a:rPr>
                  <a:t> صفر است).</a:t>
                </a:r>
                <a:endParaRPr lang="en-US" altLang="en-US" sz="1800" dirty="0">
                  <a:latin typeface="Times New Roman" charset="0"/>
                  <a:cs typeface="B Nazanin" panose="00000400000000000000" pitchFamily="2" charset="-78"/>
                </a:endParaRPr>
              </a:p>
            </p:txBody>
          </p:sp>
        </mc:Choice>
        <mc:Fallback>
          <p:sp>
            <p:nvSpPr>
              <p:cNvPr id="8" name="TextBox 7"/>
              <p:cNvSpPr txBox="1">
                <a:spLocks noRot="1" noChangeAspect="1" noMove="1" noResize="1" noEditPoints="1" noAdjustHandles="1" noChangeArrowheads="1" noChangeShapeType="1" noTextEdit="1"/>
              </p:cNvSpPr>
              <p:nvPr/>
            </p:nvSpPr>
            <p:spPr>
              <a:xfrm>
                <a:off x="1689100" y="5334000"/>
                <a:ext cx="3327400" cy="369332"/>
              </a:xfrm>
              <a:prstGeom prst="rect">
                <a:avLst/>
              </a:prstGeom>
              <a:blipFill rotWithShape="0">
                <a:blip r:embed="rId4"/>
                <a:stretch>
                  <a:fillRect t="-3279" r="-1648" b="-29508"/>
                </a:stretch>
              </a:blipFill>
            </p:spPr>
            <p:txBody>
              <a:bodyPr/>
              <a:lstStyle/>
              <a:p>
                <a:r>
                  <a:rPr lang="fa-IR">
                    <a:noFill/>
                  </a:rPr>
                  <a:t> </a:t>
                </a:r>
              </a:p>
            </p:txBody>
          </p:sp>
        </mc:Fallback>
      </mc:AlternateContent>
      <p:cxnSp>
        <p:nvCxnSpPr>
          <p:cNvPr id="10" name="Straight Arrow Connector 9"/>
          <p:cNvCxnSpPr>
            <a:cxnSpLocks noChangeShapeType="1"/>
          </p:cNvCxnSpPr>
          <p:nvPr/>
        </p:nvCxnSpPr>
        <p:spPr bwMode="auto">
          <a:xfrm flipV="1">
            <a:off x="4279900" y="3962400"/>
            <a:ext cx="1422400" cy="1371600"/>
          </a:xfrm>
          <a:prstGeom prst="straightConnector1">
            <a:avLst/>
          </a:prstGeom>
          <a:noFill/>
          <a:ln w="48000" cmpd="thickThin">
            <a:solidFill>
              <a:schemeClr val="accent1">
                <a:alpha val="58823"/>
              </a:schemeClr>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mc:Choice xmlns:a14="http://schemas.microsoft.com/office/drawing/2010/main" Requires="a14">
          <p:sp>
            <p:nvSpPr>
              <p:cNvPr id="11" name="TextBox 10"/>
              <p:cNvSpPr txBox="1"/>
              <p:nvPr/>
            </p:nvSpPr>
            <p:spPr>
              <a:xfrm>
                <a:off x="3073400" y="5873750"/>
                <a:ext cx="3327400" cy="368300"/>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rtl="1" eaLnBrk="1" hangingPunct="1"/>
                <a:r>
                  <a:rPr lang="fa-IR" altLang="en-US" sz="1800" dirty="0" smtClean="0">
                    <a:latin typeface="Times New Roman" charset="0"/>
                    <a:cs typeface="B Nazanin" panose="00000400000000000000" pitchFamily="2" charset="-78"/>
                  </a:rPr>
                  <a:t>ولتاژ مدار باز </a:t>
                </a:r>
                <a:r>
                  <a:rPr lang="fa-IR" altLang="en-US" sz="1800" dirty="0">
                    <a:latin typeface="Times New Roman" charset="0"/>
                    <a:cs typeface="B Nazanin" panose="00000400000000000000" pitchFamily="2" charset="-78"/>
                  </a:rPr>
                  <a:t>(وقتی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𝐿</m:t>
                        </m:r>
                      </m:sub>
                    </m:sSub>
                  </m:oMath>
                </a14:m>
                <a:r>
                  <a:rPr lang="fa-IR" altLang="en-US" sz="1800" dirty="0">
                    <a:latin typeface="Times New Roman" charset="0"/>
                    <a:cs typeface="B Nazanin" panose="00000400000000000000" pitchFamily="2" charset="-78"/>
                  </a:rPr>
                  <a:t> </a:t>
                </a:r>
                <a:r>
                  <a:rPr lang="fa-IR" altLang="en-US" sz="1800" dirty="0" smtClean="0">
                    <a:latin typeface="Times New Roman" charset="0"/>
                    <a:cs typeface="B Nazanin" panose="00000400000000000000" pitchFamily="2" charset="-78"/>
                  </a:rPr>
                  <a:t>بی‌نهایت </a:t>
                </a:r>
                <a:r>
                  <a:rPr lang="fa-IR" altLang="en-US" sz="1800" dirty="0">
                    <a:latin typeface="Times New Roman" charset="0"/>
                    <a:cs typeface="B Nazanin" panose="00000400000000000000" pitchFamily="2" charset="-78"/>
                  </a:rPr>
                  <a:t>است).</a:t>
                </a:r>
                <a:endParaRPr lang="en-US" altLang="en-US" sz="1800" dirty="0">
                  <a:latin typeface="Times New Roman" charset="0"/>
                  <a:cs typeface="B Nazanin" panose="00000400000000000000" pitchFamily="2" charset="-78"/>
                </a:endParaRPr>
              </a:p>
            </p:txBody>
          </p:sp>
        </mc:Choice>
        <mc:Fallback>
          <p:sp>
            <p:nvSpPr>
              <p:cNvPr id="11" name="TextBox 10"/>
              <p:cNvSpPr txBox="1">
                <a:spLocks noRot="1" noChangeAspect="1" noMove="1" noResize="1" noEditPoints="1" noAdjustHandles="1" noChangeArrowheads="1" noChangeShapeType="1" noTextEdit="1"/>
              </p:cNvSpPr>
              <p:nvPr/>
            </p:nvSpPr>
            <p:spPr>
              <a:xfrm>
                <a:off x="3073400" y="5873750"/>
                <a:ext cx="3327400" cy="368300"/>
              </a:xfrm>
              <a:prstGeom prst="rect">
                <a:avLst/>
              </a:prstGeom>
              <a:blipFill rotWithShape="0">
                <a:blip r:embed="rId5"/>
                <a:stretch>
                  <a:fillRect t="-5000" r="-1648" b="-31667"/>
                </a:stretch>
              </a:blipFill>
            </p:spPr>
            <p:txBody>
              <a:bodyPr/>
              <a:lstStyle/>
              <a:p>
                <a:r>
                  <a:rPr lang="fa-IR">
                    <a:noFill/>
                  </a:rPr>
                  <a:t> </a:t>
                </a:r>
              </a:p>
            </p:txBody>
          </p:sp>
        </mc:Fallback>
      </mc:AlternateContent>
      <p:cxnSp>
        <p:nvCxnSpPr>
          <p:cNvPr id="12" name="Straight Arrow Connector 11"/>
          <p:cNvCxnSpPr>
            <a:cxnSpLocks noChangeShapeType="1"/>
          </p:cNvCxnSpPr>
          <p:nvPr/>
        </p:nvCxnSpPr>
        <p:spPr bwMode="auto">
          <a:xfrm flipV="1">
            <a:off x="6400800" y="5703888"/>
            <a:ext cx="1041400" cy="468312"/>
          </a:xfrm>
          <a:prstGeom prst="straightConnector1">
            <a:avLst/>
          </a:prstGeom>
          <a:noFill/>
          <a:ln w="48000" cmpd="thickThin">
            <a:solidFill>
              <a:schemeClr val="accent1">
                <a:alpha val="58823"/>
              </a:schemeClr>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35839291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hay29575_0514"/>
          <p:cNvPicPr>
            <a:picLocks noChangeAspect="1" noChangeArrowheads="1"/>
          </p:cNvPicPr>
          <p:nvPr/>
        </p:nvPicPr>
        <p:blipFill>
          <a:blip r:embed="rId2">
            <a:extLst>
              <a:ext uri="{28A0092B-C50C-407E-A947-70E740481C1C}">
                <a14:useLocalDpi xmlns:a14="http://schemas.microsoft.com/office/drawing/2010/main" val="0"/>
              </a:ext>
            </a:extLst>
          </a:blip>
          <a:srcRect l="6425" t="48494" r="2142" b="4849"/>
          <a:stretch>
            <a:fillRect/>
          </a:stretch>
        </p:blipFill>
        <p:spPr bwMode="auto">
          <a:xfrm>
            <a:off x="4833938" y="3017838"/>
            <a:ext cx="3902075"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fa-IR" dirty="0" smtClean="0"/>
              <a:t>منبع جریان واقعی</a:t>
            </a:r>
            <a:endParaRPr lang="en-US" dirty="0"/>
          </a:p>
        </p:txBody>
      </p:sp>
      <mc:AlternateContent xmlns:mc="http://schemas.openxmlformats.org/markup-compatibility/2006">
        <mc:Choice xmlns:a14="http://schemas.microsoft.com/office/drawing/2010/main" Requires="a14">
          <p:sp>
            <p:nvSpPr>
              <p:cNvPr id="32772" name="Content Placeholder 2"/>
              <p:cNvSpPr>
                <a:spLocks noGrp="1"/>
              </p:cNvSpPr>
              <p:nvPr>
                <p:ph idx="1"/>
              </p:nvPr>
            </p:nvSpPr>
            <p:spPr>
              <a:xfrm>
                <a:off x="533400" y="1219200"/>
                <a:ext cx="8229600" cy="1249363"/>
              </a:xfrm>
            </p:spPr>
            <p:txBody>
              <a:bodyPr/>
              <a:lstStyle/>
              <a:p>
                <a:r>
                  <a:rPr lang="fa-IR" altLang="en-US" dirty="0" smtClean="0">
                    <a:ea typeface="ＭＳ Ｐゴシック" charset="-128"/>
                  </a:rPr>
                  <a:t>یک منبع جریان </a:t>
                </a:r>
                <a:r>
                  <a:rPr lang="fa-IR" altLang="en-US" dirty="0">
                    <a:ea typeface="ＭＳ Ｐゴシック" charset="-128"/>
                  </a:rPr>
                  <a:t>دارای یک مقاومت داخلی (مقاومت خروجی) است که به صورت </a:t>
                </a:r>
                <a:r>
                  <a:rPr lang="fa-IR" altLang="en-US" dirty="0" smtClean="0">
                    <a:ea typeface="ＭＳ Ｐゴシック" charset="-128"/>
                  </a:rPr>
                  <a:t>موازی </a:t>
                </a:r>
                <a:r>
                  <a:rPr lang="fa-IR" altLang="en-US" dirty="0">
                    <a:ea typeface="ＭＳ Ｐゴシック" charset="-128"/>
                  </a:rPr>
                  <a:t>با آن قرار گرفته و با </a:t>
                </a:r>
                <a14:m>
                  <m:oMath xmlns:m="http://schemas.openxmlformats.org/officeDocument/2006/math">
                    <m:sSub>
                      <m:sSubPr>
                        <m:ctrlPr>
                          <a:rPr lang="en-US" altLang="en-US" i="1">
                            <a:latin typeface="Cambria Math" panose="02040503050406030204" pitchFamily="18" charset="0"/>
                            <a:ea typeface="ＭＳ Ｐゴシック" charset="-128"/>
                          </a:rPr>
                        </m:ctrlPr>
                      </m:sSubPr>
                      <m:e>
                        <m:r>
                          <a:rPr lang="en-US" altLang="en-US" i="1">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𝑝</m:t>
                        </m:r>
                      </m:sub>
                    </m:sSub>
                  </m:oMath>
                </a14:m>
                <a:r>
                  <a:rPr lang="fa-IR" altLang="en-US" dirty="0">
                    <a:ea typeface="ＭＳ Ｐゴシック" charset="-128"/>
                  </a:rPr>
                  <a:t> نشان داده می‌شود.</a:t>
                </a:r>
                <a:endParaRPr lang="en-US" altLang="en-US" dirty="0">
                  <a:ea typeface="ＭＳ Ｐゴシック" charset="-128"/>
                </a:endParaRPr>
              </a:p>
            </p:txBody>
          </p:sp>
        </mc:Choice>
        <mc:Fallback>
          <p:sp>
            <p:nvSpPr>
              <p:cNvPr id="32772" name="Content Placeholder 2"/>
              <p:cNvSpPr>
                <a:spLocks noGrp="1" noRot="1" noChangeAspect="1" noMove="1" noResize="1" noEditPoints="1" noAdjustHandles="1" noChangeArrowheads="1" noChangeShapeType="1" noTextEdit="1"/>
              </p:cNvSpPr>
              <p:nvPr>
                <p:ph idx="1"/>
              </p:nvPr>
            </p:nvSpPr>
            <p:spPr>
              <a:xfrm>
                <a:off x="533400" y="1219200"/>
                <a:ext cx="8229600" cy="1249363"/>
              </a:xfrm>
              <a:blipFill rotWithShape="0">
                <a:blip r:embed="rId3"/>
                <a:stretch>
                  <a:fillRect t="-4878" r="-444"/>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C0BE330-023D-4841-BE00-F4F7FD77FA4C}" type="slidenum">
              <a:rPr lang="en-US" altLang="en-US" sz="1200">
                <a:solidFill>
                  <a:srgbClr val="3F3F3F"/>
                </a:solidFill>
              </a:rPr>
              <a:pPr eaLnBrk="1" hangingPunct="1"/>
              <a:t>18</a:t>
            </a:fld>
            <a:endParaRPr lang="en-US" altLang="en-US" sz="1200">
              <a:solidFill>
                <a:srgbClr val="3F3F3F"/>
              </a:solidFill>
            </a:endParaRPr>
          </a:p>
        </p:txBody>
      </p:sp>
      <p:cxnSp>
        <p:nvCxnSpPr>
          <p:cNvPr id="10" name="Straight Arrow Connector 9"/>
          <p:cNvCxnSpPr>
            <a:cxnSpLocks noChangeShapeType="1"/>
          </p:cNvCxnSpPr>
          <p:nvPr/>
        </p:nvCxnSpPr>
        <p:spPr bwMode="auto">
          <a:xfrm rot="5400000" flipH="1" flipV="1">
            <a:off x="3968750" y="4095750"/>
            <a:ext cx="1549400" cy="927100"/>
          </a:xfrm>
          <a:prstGeom prst="straightConnector1">
            <a:avLst/>
          </a:prstGeom>
          <a:noFill/>
          <a:ln w="48000" cmpd="thickThin">
            <a:solidFill>
              <a:schemeClr val="accent1">
                <a:alpha val="58823"/>
              </a:schemeClr>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flipV="1">
            <a:off x="6400800" y="5703888"/>
            <a:ext cx="1041400" cy="468312"/>
          </a:xfrm>
          <a:prstGeom prst="straightConnector1">
            <a:avLst/>
          </a:prstGeom>
          <a:noFill/>
          <a:ln w="48000" cmpd="thickThin">
            <a:solidFill>
              <a:schemeClr val="accent1">
                <a:alpha val="58823"/>
              </a:schemeClr>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32779" name="Picture 4" descr="hay29575_0514"/>
          <p:cNvPicPr>
            <a:picLocks noChangeAspect="1" noChangeArrowheads="1"/>
          </p:cNvPicPr>
          <p:nvPr/>
        </p:nvPicPr>
        <p:blipFill>
          <a:blip r:embed="rId2">
            <a:extLst>
              <a:ext uri="{28A0092B-C50C-407E-A947-70E740481C1C}">
                <a14:useLocalDpi xmlns:a14="http://schemas.microsoft.com/office/drawing/2010/main" val="0"/>
              </a:ext>
            </a:extLst>
          </a:blip>
          <a:srcRect l="10712" t="1939" r="10712" b="64658"/>
          <a:stretch>
            <a:fillRect/>
          </a:stretch>
        </p:blipFill>
        <p:spPr bwMode="auto">
          <a:xfrm>
            <a:off x="457200" y="3017838"/>
            <a:ext cx="33528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mc:AlternateContent xmlns:mc="http://schemas.openxmlformats.org/markup-compatibility/2006">
        <mc:Choice xmlns:a14="http://schemas.microsoft.com/office/drawing/2010/main" Requires="a14">
          <p:sp>
            <p:nvSpPr>
              <p:cNvPr id="13" name="TextBox 12"/>
              <p:cNvSpPr txBox="1"/>
              <p:nvPr/>
            </p:nvSpPr>
            <p:spPr>
              <a:xfrm>
                <a:off x="1841500" y="5345668"/>
                <a:ext cx="3327400" cy="369332"/>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rtl="1" eaLnBrk="1" hangingPunct="1"/>
                <a:r>
                  <a:rPr lang="fa-IR" altLang="en-US" sz="1800" dirty="0" smtClean="0">
                    <a:latin typeface="Times New Roman" charset="0"/>
                    <a:cs typeface="B Nazanin" panose="00000400000000000000" pitchFamily="2" charset="-78"/>
                  </a:rPr>
                  <a:t>جریان اتصال کوتاه (وقتی </a:t>
                </a:r>
                <a14:m>
                  <m:oMath xmlns:m="http://schemas.openxmlformats.org/officeDocument/2006/math">
                    <m:sSub>
                      <m:sSubPr>
                        <m:ctrlPr>
                          <a:rPr lang="en-US" altLang="en-US" sz="1800" b="0" i="1" smtClean="0">
                            <a:latin typeface="Cambria Math" panose="02040503050406030204" pitchFamily="18" charset="0"/>
                          </a:rPr>
                        </m:ctrlPr>
                      </m:sSubPr>
                      <m:e>
                        <m:r>
                          <a:rPr lang="en-US" altLang="en-US" sz="1800" b="0" i="1" smtClean="0">
                            <a:latin typeface="Cambria Math" panose="02040503050406030204" pitchFamily="18" charset="0"/>
                          </a:rPr>
                          <m:t>𝑅</m:t>
                        </m:r>
                      </m:e>
                      <m:sub>
                        <m:r>
                          <a:rPr lang="en-US" altLang="en-US" sz="1800" b="0" i="1" smtClean="0">
                            <a:latin typeface="Cambria Math" panose="02040503050406030204" pitchFamily="18" charset="0"/>
                          </a:rPr>
                          <m:t>𝐿</m:t>
                        </m:r>
                      </m:sub>
                    </m:sSub>
                  </m:oMath>
                </a14:m>
                <a:r>
                  <a:rPr lang="fa-IR" altLang="en-US" sz="1800" dirty="0" smtClean="0">
                    <a:latin typeface="Times New Roman" charset="0"/>
                    <a:cs typeface="B Nazanin" panose="00000400000000000000" pitchFamily="2" charset="-78"/>
                  </a:rPr>
                  <a:t> صفر است).</a:t>
                </a:r>
                <a:endParaRPr lang="en-US" altLang="en-US" sz="1800" dirty="0">
                  <a:latin typeface="Times New Roman" charset="0"/>
                  <a:cs typeface="B Nazanin" panose="00000400000000000000" pitchFamily="2" charset="-78"/>
                </a:endParaRPr>
              </a:p>
            </p:txBody>
          </p:sp>
        </mc:Choice>
        <mc:Fallback>
          <p:sp>
            <p:nvSpPr>
              <p:cNvPr id="13" name="TextBox 12"/>
              <p:cNvSpPr txBox="1">
                <a:spLocks noRot="1" noChangeAspect="1" noMove="1" noResize="1" noEditPoints="1" noAdjustHandles="1" noChangeArrowheads="1" noChangeShapeType="1" noTextEdit="1"/>
              </p:cNvSpPr>
              <p:nvPr/>
            </p:nvSpPr>
            <p:spPr>
              <a:xfrm>
                <a:off x="1841500" y="5345668"/>
                <a:ext cx="3327400" cy="369332"/>
              </a:xfrm>
              <a:prstGeom prst="rect">
                <a:avLst/>
              </a:prstGeom>
              <a:blipFill rotWithShape="0">
                <a:blip r:embed="rId4"/>
                <a:stretch>
                  <a:fillRect t="-4918" r="-1648" b="-29508"/>
                </a:stretch>
              </a:blipFill>
            </p:spPr>
            <p:txBody>
              <a:bodyPr/>
              <a:lstStyle/>
              <a:p>
                <a:r>
                  <a:rPr lang="fa-IR">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2971800" y="5880100"/>
                <a:ext cx="3327400" cy="368300"/>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rtl="1" eaLnBrk="1" hangingPunct="1"/>
                <a:r>
                  <a:rPr lang="fa-IR" altLang="en-US" sz="1800" dirty="0" smtClean="0">
                    <a:latin typeface="Times New Roman" charset="0"/>
                    <a:cs typeface="B Nazanin" panose="00000400000000000000" pitchFamily="2" charset="-78"/>
                  </a:rPr>
                  <a:t>ولتاژ مدار باز </a:t>
                </a:r>
                <a:r>
                  <a:rPr lang="fa-IR" altLang="en-US" sz="1800" dirty="0">
                    <a:latin typeface="Times New Roman" charset="0"/>
                    <a:cs typeface="B Nazanin" panose="00000400000000000000" pitchFamily="2" charset="-78"/>
                  </a:rPr>
                  <a:t>(وقتی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𝐿</m:t>
                        </m:r>
                      </m:sub>
                    </m:sSub>
                  </m:oMath>
                </a14:m>
                <a:r>
                  <a:rPr lang="fa-IR" altLang="en-US" sz="1800" dirty="0">
                    <a:latin typeface="Times New Roman" charset="0"/>
                    <a:cs typeface="B Nazanin" panose="00000400000000000000" pitchFamily="2" charset="-78"/>
                  </a:rPr>
                  <a:t> </a:t>
                </a:r>
                <a:r>
                  <a:rPr lang="fa-IR" altLang="en-US" sz="1800" dirty="0" smtClean="0">
                    <a:latin typeface="Times New Roman" charset="0"/>
                    <a:cs typeface="B Nazanin" panose="00000400000000000000" pitchFamily="2" charset="-78"/>
                  </a:rPr>
                  <a:t>بی‌نهایت </a:t>
                </a:r>
                <a:r>
                  <a:rPr lang="fa-IR" altLang="en-US" sz="1800" dirty="0">
                    <a:latin typeface="Times New Roman" charset="0"/>
                    <a:cs typeface="B Nazanin" panose="00000400000000000000" pitchFamily="2" charset="-78"/>
                  </a:rPr>
                  <a:t>است).</a:t>
                </a:r>
                <a:endParaRPr lang="en-US" altLang="en-US" sz="1800" dirty="0">
                  <a:latin typeface="Times New Roman" charset="0"/>
                  <a:cs typeface="B Nazanin" panose="00000400000000000000" pitchFamily="2" charset="-78"/>
                </a:endParaRPr>
              </a:p>
            </p:txBody>
          </p:sp>
        </mc:Choice>
        <mc:Fallback>
          <p:sp>
            <p:nvSpPr>
              <p:cNvPr id="14" name="TextBox 13"/>
              <p:cNvSpPr txBox="1">
                <a:spLocks noRot="1" noChangeAspect="1" noMove="1" noResize="1" noEditPoints="1" noAdjustHandles="1" noChangeArrowheads="1" noChangeShapeType="1" noTextEdit="1"/>
              </p:cNvSpPr>
              <p:nvPr/>
            </p:nvSpPr>
            <p:spPr>
              <a:xfrm>
                <a:off x="2971800" y="5880100"/>
                <a:ext cx="3327400" cy="368300"/>
              </a:xfrm>
              <a:prstGeom prst="rect">
                <a:avLst/>
              </a:prstGeom>
              <a:blipFill rotWithShape="0">
                <a:blip r:embed="rId5"/>
                <a:stretch>
                  <a:fillRect t="-5000" r="-1651" b="-31667"/>
                </a:stretch>
              </a:blipFill>
            </p:spPr>
            <p:txBody>
              <a:bodyPr/>
              <a:lstStyle/>
              <a:p>
                <a:r>
                  <a:rPr lang="fa-IR">
                    <a:noFill/>
                  </a:rPr>
                  <a:t> </a:t>
                </a:r>
              </a:p>
            </p:txBody>
          </p:sp>
        </mc:Fallback>
      </mc:AlternateContent>
    </p:spTree>
    <p:extLst>
      <p:ext uri="{BB962C8B-B14F-4D97-AF65-F5344CB8AC3E}">
        <p14:creationId xmlns:p14="http://schemas.microsoft.com/office/powerpoint/2010/main" val="18459229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191000" y="3089275"/>
            <a:ext cx="4324350" cy="2990850"/>
          </a:xfrm>
          <a:prstGeom prst="rect">
            <a:avLst/>
          </a:prstGeom>
        </p:spPr>
      </p:pic>
      <p:sp>
        <p:nvSpPr>
          <p:cNvPr id="2" name="Title 1"/>
          <p:cNvSpPr>
            <a:spLocks noGrp="1"/>
          </p:cNvSpPr>
          <p:nvPr>
            <p:ph type="title"/>
          </p:nvPr>
        </p:nvSpPr>
        <p:spPr/>
        <p:txBody>
          <a:bodyPr>
            <a:noAutofit/>
          </a:bodyPr>
          <a:lstStyle/>
          <a:p>
            <a:pPr>
              <a:defRPr/>
            </a:pPr>
            <a:r>
              <a:rPr lang="fa-IR" dirty="0" smtClean="0"/>
              <a:t>تبدیل منابع: مثال</a:t>
            </a:r>
            <a:endParaRPr lang="en-US" dirty="0"/>
          </a:p>
        </p:txBody>
      </p:sp>
      <mc:AlternateContent xmlns:mc="http://schemas.openxmlformats.org/markup-compatibility/2006">
        <mc:Choice xmlns:a14="http://schemas.microsoft.com/office/drawing/2010/main" Requires="a14">
          <p:sp>
            <p:nvSpPr>
              <p:cNvPr id="33795" name="Content Placeholder 2"/>
              <p:cNvSpPr>
                <a:spLocks noGrp="1"/>
              </p:cNvSpPr>
              <p:nvPr>
                <p:ph idx="1"/>
              </p:nvPr>
            </p:nvSpPr>
            <p:spPr/>
            <p:txBody>
              <a:bodyPr/>
              <a:lstStyle/>
              <a:p>
                <a:r>
                  <a:rPr lang="fa-IR" altLang="en-US" dirty="0" smtClean="0">
                    <a:ea typeface="ＭＳ Ｐゴシック" charset="-128"/>
                  </a:rPr>
                  <a:t>برای اینکه دو تکه مدار زیر با هم معادل باشند (از دید مقاومت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𝐿</m:t>
                        </m:r>
                      </m:sub>
                    </m:sSub>
                  </m:oMath>
                </a14:m>
                <a:r>
                  <a:rPr lang="fa-IR" altLang="en-US" dirty="0" smtClean="0">
                    <a:ea typeface="ＭＳ Ｐゴシック" charset="-128"/>
                  </a:rPr>
                  <a:t> تفاوتی بین آن دو نباشد)، چه شروطی باید بین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𝑠</m:t>
                        </m:r>
                      </m:sub>
                    </m:sSub>
                  </m:oMath>
                </a14:m>
                <a:r>
                  <a:rPr lang="fa-IR" altLang="en-US" dirty="0" smtClean="0">
                    <a:ea typeface="ＭＳ Ｐゴシック" charset="-128"/>
                  </a:rPr>
                  <a:t>،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𝑝</m:t>
                        </m:r>
                      </m:sub>
                    </m:sSub>
                  </m:oMath>
                </a14:m>
                <a:r>
                  <a:rPr lang="fa-IR" altLang="en-US" dirty="0" smtClean="0">
                    <a:ea typeface="ＭＳ Ｐゴシック" charset="-128"/>
                  </a:rPr>
                  <a:t>،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𝑣</m:t>
                        </m:r>
                      </m:e>
                      <m:sub>
                        <m:r>
                          <a:rPr lang="en-US" altLang="en-US" b="0" i="1" smtClean="0">
                            <a:latin typeface="Cambria Math" panose="02040503050406030204" pitchFamily="18" charset="0"/>
                            <a:ea typeface="ＭＳ Ｐゴシック" charset="-128"/>
                          </a:rPr>
                          <m:t>𝑠</m:t>
                        </m:r>
                      </m:sub>
                    </m:sSub>
                  </m:oMath>
                </a14:m>
                <a:r>
                  <a:rPr lang="fa-IR" altLang="en-US" dirty="0" smtClean="0">
                    <a:ea typeface="ＭＳ Ｐゴシック" charset="-128"/>
                  </a:rPr>
                  <a:t> و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𝑖</m:t>
                        </m:r>
                      </m:e>
                      <m:sub>
                        <m:r>
                          <a:rPr lang="en-US" altLang="en-US" b="0" i="1" smtClean="0">
                            <a:latin typeface="Cambria Math" panose="02040503050406030204" pitchFamily="18" charset="0"/>
                            <a:ea typeface="ＭＳ Ｐゴシック" charset="-128"/>
                          </a:rPr>
                          <m:t>𝑠</m:t>
                        </m:r>
                      </m:sub>
                    </m:sSub>
                  </m:oMath>
                </a14:m>
                <a:r>
                  <a:rPr lang="fa-IR" altLang="en-US" dirty="0" smtClean="0">
                    <a:ea typeface="ＭＳ Ｐゴシック" charset="-128"/>
                  </a:rPr>
                  <a:t> برقرار باشد؟</a:t>
                </a:r>
                <a:endParaRPr lang="en-US" altLang="en-US" sz="3600" i="1" dirty="0">
                  <a:ea typeface="ＭＳ Ｐゴシック" charset="-128"/>
                </a:endParaRPr>
              </a:p>
              <a:p>
                <a:pPr algn="ctr">
                  <a:buFont typeface="Wingdings 2" charset="2"/>
                  <a:buNone/>
                </a:pPr>
                <a14:m>
                  <m:oMath xmlns:m="http://schemas.openxmlformats.org/officeDocument/2006/math">
                    <m:r>
                      <a:rPr lang="en-US" altLang="en-US" sz="3600" i="1" dirty="0" smtClean="0">
                        <a:latin typeface="Cambria Math" panose="02040503050406030204" pitchFamily="18" charset="0"/>
                        <a:ea typeface="ＭＳ Ｐゴシック" charset="-128"/>
                      </a:rPr>
                      <m:t>𝑅</m:t>
                    </m:r>
                    <m:r>
                      <a:rPr lang="en-US" altLang="en-US" sz="3600" i="1" baseline="-25000" dirty="0" err="1">
                        <a:latin typeface="Cambria Math" panose="02040503050406030204" pitchFamily="18" charset="0"/>
                        <a:ea typeface="ＭＳ Ｐゴシック" charset="-128"/>
                      </a:rPr>
                      <m:t>𝑠</m:t>
                    </m:r>
                    <m:r>
                      <a:rPr lang="en-US" altLang="en-US" sz="3600" i="1" dirty="0">
                        <a:latin typeface="Cambria Math" panose="02040503050406030204" pitchFamily="18" charset="0"/>
                        <a:ea typeface="ＭＳ Ｐゴシック" charset="-128"/>
                      </a:rPr>
                      <m:t>=</m:t>
                    </m:r>
                    <m:r>
                      <a:rPr lang="en-US" altLang="en-US" sz="3600" i="1" dirty="0" err="1">
                        <a:latin typeface="Cambria Math" panose="02040503050406030204" pitchFamily="18" charset="0"/>
                        <a:ea typeface="ＭＳ Ｐゴシック" charset="-128"/>
                      </a:rPr>
                      <m:t>𝑅</m:t>
                    </m:r>
                    <m:r>
                      <a:rPr lang="en-US" altLang="en-US" sz="3600" i="1" baseline="-25000" dirty="0" err="1">
                        <a:latin typeface="Cambria Math" panose="02040503050406030204" pitchFamily="18" charset="0"/>
                        <a:ea typeface="ＭＳ Ｐゴシック" charset="-128"/>
                      </a:rPr>
                      <m:t>𝑝</m:t>
                    </m:r>
                  </m:oMath>
                </a14:m>
                <a:r>
                  <a:rPr lang="en-US" altLang="en-US" sz="3600" i="1" dirty="0">
                    <a:ea typeface="ＭＳ Ｐゴシック" charset="-128"/>
                  </a:rPr>
                  <a:t> </a:t>
                </a:r>
                <a:r>
                  <a:rPr lang="fa-IR" altLang="en-US" sz="3600" i="1" dirty="0" smtClean="0">
                    <a:ea typeface="ＭＳ Ｐゴシック" charset="-128"/>
                  </a:rPr>
                  <a:t> </a:t>
                </a:r>
                <a:r>
                  <a:rPr lang="fa-IR" altLang="en-US" sz="3600" dirty="0" smtClean="0">
                    <a:ea typeface="ＭＳ Ｐゴシック" charset="-128"/>
                  </a:rPr>
                  <a:t>و </a:t>
                </a:r>
                <a:r>
                  <a:rPr lang="en-US" altLang="en-US" sz="3600" dirty="0" smtClean="0">
                    <a:ea typeface="ＭＳ Ｐゴシック" charset="-128"/>
                  </a:rPr>
                  <a:t> </a:t>
                </a:r>
                <a14:m>
                  <m:oMath xmlns:m="http://schemas.openxmlformats.org/officeDocument/2006/math">
                    <m:r>
                      <a:rPr lang="en-US" altLang="en-US" sz="3600" i="1" dirty="0" smtClean="0">
                        <a:latin typeface="Cambria Math" panose="02040503050406030204" pitchFamily="18" charset="0"/>
                        <a:ea typeface="ＭＳ Ｐゴシック" charset="-128"/>
                      </a:rPr>
                      <m:t>𝑣</m:t>
                    </m:r>
                    <m:r>
                      <a:rPr lang="en-US" altLang="en-US" sz="3600" i="1" baseline="-25000" dirty="0">
                        <a:latin typeface="Cambria Math" panose="02040503050406030204" pitchFamily="18" charset="0"/>
                        <a:ea typeface="ＭＳ Ｐゴシック" charset="-128"/>
                      </a:rPr>
                      <m:t>𝑠</m:t>
                    </m:r>
                    <m:r>
                      <a:rPr lang="en-US" altLang="en-US" sz="3600" i="1" dirty="0">
                        <a:latin typeface="Cambria Math" panose="02040503050406030204" pitchFamily="18" charset="0"/>
                        <a:ea typeface="ＭＳ Ｐゴシック" charset="-128"/>
                      </a:rPr>
                      <m:t>=</m:t>
                    </m:r>
                    <m:r>
                      <a:rPr lang="en-US" altLang="en-US" sz="3600" i="1" dirty="0" err="1">
                        <a:latin typeface="Cambria Math" panose="02040503050406030204" pitchFamily="18" charset="0"/>
                        <a:ea typeface="ＭＳ Ｐゴシック" charset="-128"/>
                      </a:rPr>
                      <m:t>𝑖</m:t>
                    </m:r>
                    <m:r>
                      <a:rPr lang="en-US" altLang="en-US" sz="3600" i="1" baseline="-25000" dirty="0" err="1">
                        <a:latin typeface="Cambria Math" panose="02040503050406030204" pitchFamily="18" charset="0"/>
                        <a:ea typeface="ＭＳ Ｐゴシック" charset="-128"/>
                      </a:rPr>
                      <m:t>𝑠</m:t>
                    </m:r>
                    <m:r>
                      <a:rPr lang="en-US" altLang="en-US" sz="3600" i="1" dirty="0" err="1">
                        <a:latin typeface="Cambria Math" panose="02040503050406030204" pitchFamily="18" charset="0"/>
                        <a:ea typeface="ＭＳ Ｐゴシック" charset="-128"/>
                      </a:rPr>
                      <m:t>𝑅</m:t>
                    </m:r>
                    <m:r>
                      <a:rPr lang="en-US" altLang="en-US" sz="3600" i="1" baseline="-25000" dirty="0" err="1">
                        <a:latin typeface="Cambria Math" panose="02040503050406030204" pitchFamily="18" charset="0"/>
                        <a:ea typeface="ＭＳ Ｐゴシック" charset="-128"/>
                      </a:rPr>
                      <m:t>𝑠</m:t>
                    </m:r>
                  </m:oMath>
                </a14:m>
                <a:endParaRPr lang="en-US" altLang="en-US" sz="3600" i="1" baseline="-25000" dirty="0">
                  <a:ea typeface="ＭＳ Ｐゴシック" charset="-128"/>
                </a:endParaRPr>
              </a:p>
            </p:txBody>
          </p:sp>
        </mc:Choice>
        <mc:Fallback>
          <p:sp>
            <p:nvSpPr>
              <p:cNvPr id="33795" name="Content Placeholder 2"/>
              <p:cNvSpPr>
                <a:spLocks noGrp="1" noRot="1" noChangeAspect="1" noMove="1" noResize="1" noEditPoints="1" noAdjustHandles="1" noChangeArrowheads="1" noChangeShapeType="1" noTextEdit="1"/>
              </p:cNvSpPr>
              <p:nvPr>
                <p:ph idx="1"/>
              </p:nvPr>
            </p:nvSpPr>
            <p:spPr>
              <a:blipFill rotWithShape="0">
                <a:blip r:embed="rId3"/>
                <a:stretch>
                  <a:fillRect t="-875"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EAF44C8-958C-4603-B927-18C531D75D92}" type="slidenum">
              <a:rPr lang="en-US" altLang="en-US" sz="1200">
                <a:solidFill>
                  <a:srgbClr val="3F3F3F"/>
                </a:solidFill>
              </a:rPr>
              <a:pPr eaLnBrk="1" hangingPunct="1"/>
              <a:t>19</a:t>
            </a:fld>
            <a:endParaRPr lang="en-US" altLang="en-US" sz="1200">
              <a:solidFill>
                <a:srgbClr val="3F3F3F"/>
              </a:solidFill>
            </a:endParaRPr>
          </a:p>
        </p:txBody>
      </p:sp>
      <p:pic>
        <p:nvPicPr>
          <p:cNvPr id="33799" name="Picture 4" descr="hay29575_0515"/>
          <p:cNvPicPr>
            <a:picLocks noChangeAspect="1" noChangeArrowheads="1"/>
          </p:cNvPicPr>
          <p:nvPr/>
        </p:nvPicPr>
        <p:blipFill>
          <a:blip r:embed="rId4" cstate="print">
            <a:extLst>
              <a:ext uri="{28A0092B-C50C-407E-A947-70E740481C1C}">
                <a14:useLocalDpi xmlns:a14="http://schemas.microsoft.com/office/drawing/2010/main" val="0"/>
              </a:ext>
            </a:extLst>
          </a:blip>
          <a:srcRect l="4263" t="1939" r="4263" b="55768"/>
          <a:stretch>
            <a:fillRect/>
          </a:stretch>
        </p:blipFill>
        <p:spPr bwMode="auto">
          <a:xfrm>
            <a:off x="304800" y="3570549"/>
            <a:ext cx="4015510" cy="244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9" name="Rectangle 8"/>
          <p:cNvSpPr/>
          <p:nvPr/>
        </p:nvSpPr>
        <p:spPr>
          <a:xfrm>
            <a:off x="2719197" y="2364886"/>
            <a:ext cx="4114800"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73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81000" y="152400"/>
            <a:ext cx="8229600" cy="822325"/>
          </a:xfrm>
        </p:spPr>
        <p:txBody>
          <a:bodyPr/>
          <a:lstStyle/>
          <a:p>
            <a:pPr eaLnBrk="1" hangingPunct="1">
              <a:defRPr/>
            </a:pPr>
            <a:r>
              <a:rPr lang="fa-IR" altLang="en-US" dirty="0" smtClean="0">
                <a:solidFill>
                  <a:schemeClr val="tx2">
                    <a:lumMod val="75000"/>
                  </a:schemeClr>
                </a:solidFill>
              </a:rPr>
              <a:t>فهرست مطالب</a:t>
            </a:r>
            <a:endParaRPr lang="en-US" altLang="en-US" dirty="0">
              <a:solidFill>
                <a:schemeClr val="tx2">
                  <a:lumMod val="75000"/>
                </a:schemeClr>
              </a:solidFill>
            </a:endParaRPr>
          </a:p>
        </p:txBody>
      </p:sp>
      <p:sp>
        <p:nvSpPr>
          <p:cNvPr id="11267" name="Rectangle 3"/>
          <p:cNvSpPr>
            <a:spLocks noGrp="1" noChangeArrowheads="1"/>
          </p:cNvSpPr>
          <p:nvPr>
            <p:ph sz="quarter" idx="1"/>
          </p:nvPr>
        </p:nvSpPr>
        <p:spPr>
          <a:xfrm>
            <a:off x="609600" y="1219200"/>
            <a:ext cx="8153400" cy="4876800"/>
          </a:xfrm>
        </p:spPr>
        <p:txBody>
          <a:bodyPr/>
          <a:lstStyle/>
          <a:p>
            <a:pPr eaLnBrk="1" hangingPunct="1"/>
            <a:r>
              <a:rPr lang="fa-IR" altLang="en-US" dirty="0" smtClean="0"/>
              <a:t>روش‌های تحلیل مدار پرکاربرد</a:t>
            </a:r>
            <a:endParaRPr lang="en-US" altLang="en-US" dirty="0"/>
          </a:p>
          <a:p>
            <a:pPr lvl="1" eaLnBrk="1" hangingPunct="1"/>
            <a:r>
              <a:rPr lang="fa-IR" altLang="en-US" dirty="0" smtClean="0"/>
              <a:t>قضیه جمع آثار</a:t>
            </a:r>
            <a:endParaRPr lang="en-US" altLang="en-US" dirty="0"/>
          </a:p>
          <a:p>
            <a:pPr lvl="1" eaLnBrk="1" hangingPunct="1"/>
            <a:r>
              <a:rPr lang="fa-IR" altLang="en-US" dirty="0" smtClean="0"/>
              <a:t>منابع واقعی</a:t>
            </a:r>
            <a:endParaRPr lang="en-US" altLang="en-US" dirty="0"/>
          </a:p>
          <a:p>
            <a:pPr lvl="1" eaLnBrk="1" hangingPunct="1"/>
            <a:r>
              <a:rPr lang="fa-IR" altLang="en-US" dirty="0" smtClean="0"/>
              <a:t>تبدیل منابع</a:t>
            </a:r>
            <a:endParaRPr lang="en-US" altLang="en-US" dirty="0"/>
          </a:p>
          <a:p>
            <a:pPr lvl="1" eaLnBrk="1" hangingPunct="1"/>
            <a:r>
              <a:rPr lang="fa-IR" altLang="en-US" dirty="0" smtClean="0"/>
              <a:t>مدارهای تونن و نورتن</a:t>
            </a:r>
          </a:p>
          <a:p>
            <a:pPr lvl="1" eaLnBrk="1" hangingPunct="1"/>
            <a:r>
              <a:rPr lang="fa-IR" altLang="en-US" dirty="0" smtClean="0"/>
              <a:t>قضیه انتقال توان بیشینه</a:t>
            </a:r>
          </a:p>
          <a:p>
            <a:pPr lvl="1" eaLnBrk="1" hangingPunct="1"/>
            <a:r>
              <a:rPr lang="fa-IR" altLang="en-US" dirty="0" smtClean="0"/>
              <a:t>تبدیل ستاره-مثلث</a:t>
            </a:r>
            <a:endParaRPr lang="en-US" altLang="en-US" dirty="0"/>
          </a:p>
        </p:txBody>
      </p:sp>
      <p:sp>
        <p:nvSpPr>
          <p:cNvPr id="11268" name="Date Placeholder 3"/>
          <p:cNvSpPr>
            <a:spLocks noGrp="1"/>
          </p:cNvSpPr>
          <p:nvPr>
            <p:ph type="dt"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a-IR" altLang="en-US" smtClean="0">
                <a:solidFill>
                  <a:schemeClr val="tx2"/>
                </a:solidFill>
              </a:rPr>
              <a:t>مدارهای الکتریکی و الکترونیکی</a:t>
            </a:r>
            <a:endParaRPr lang="en-US" altLang="en-US">
              <a:solidFill>
                <a:schemeClr val="tx2"/>
              </a:solidFill>
            </a:endParaRPr>
          </a:p>
        </p:txBody>
      </p:sp>
      <p:sp>
        <p:nvSpPr>
          <p:cNvPr id="11269" name="Footer Placeholder 4"/>
          <p:cNvSpPr>
            <a:spLocks noGrp="1"/>
          </p:cNvSpPr>
          <p:nvPr>
            <p:ph type="ftr" sz="quarter" idx="11"/>
          </p:nvPr>
        </p:nvSpPr>
        <p:spPr bwMode="auto">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a-IR" altLang="en-US" smtClean="0">
                <a:solidFill>
                  <a:schemeClr val="tx2"/>
                </a:solidFill>
              </a:rPr>
              <a:t>4. روش‌های مفید برای تحلیل مدار</a:t>
            </a:r>
            <a:endParaRPr lang="en-US" altLang="en-US">
              <a:solidFill>
                <a:schemeClr val="tx2"/>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0805AAEB-DA8E-4881-81AF-D22FE85BF778}" type="slidenum">
              <a:rPr lang="en-US" altLang="en-US"/>
              <a:pPr>
                <a:defRPr/>
              </a:pPr>
              <a:t>2</a:t>
            </a:fld>
            <a:endParaRPr lang="en-US" altLang="en-US"/>
          </a:p>
        </p:txBody>
      </p:sp>
      <p:sp>
        <p:nvSpPr>
          <p:cNvPr id="11271" name="TextBox 6"/>
          <p:cNvSpPr txBox="1">
            <a:spLocks noChangeArrowheads="1"/>
          </p:cNvSpPr>
          <p:nvPr/>
        </p:nvSpPr>
        <p:spPr bwMode="auto">
          <a:xfrm>
            <a:off x="-1752600" y="4724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700"/>
              </a:spcBef>
              <a:buClr>
                <a:schemeClr val="accent2"/>
              </a:buClr>
              <a:buSzPct val="60000"/>
              <a:buFont typeface="Wingdings" pitchFamily="2" charset="2"/>
              <a:buChar char=""/>
              <a:defRPr sz="2900">
                <a:solidFill>
                  <a:schemeClr val="tx1"/>
                </a:solidFill>
                <a:latin typeface="Calibri" pitchFamily="34" charset="0"/>
              </a:defRPr>
            </a:lvl1pPr>
            <a:lvl2pPr marL="742950" indent="-285750" eaLnBrk="0" hangingPunct="0">
              <a:spcBef>
                <a:spcPts val="550"/>
              </a:spcBef>
              <a:buClr>
                <a:schemeClr val="accent1"/>
              </a:buClr>
              <a:buSzPct val="70000"/>
              <a:buFont typeface="Wingdings 2" pitchFamily="18" charset="2"/>
              <a:buChar char=""/>
              <a:defRPr sz="2600">
                <a:solidFill>
                  <a:schemeClr val="tx1"/>
                </a:solidFill>
                <a:latin typeface="Calibri" pitchFamily="34" charset="0"/>
              </a:defRPr>
            </a:lvl2pPr>
            <a:lvl3pPr marL="1143000" indent="-228600" eaLnBrk="0" hangingPunct="0">
              <a:spcBef>
                <a:spcPts val="500"/>
              </a:spcBef>
              <a:buClr>
                <a:schemeClr val="accent2"/>
              </a:buClr>
              <a:buSzPct val="75000"/>
              <a:buFont typeface="Wingdings" pitchFamily="2" charset="2"/>
              <a:buChar char=""/>
              <a:defRPr sz="2300">
                <a:solidFill>
                  <a:schemeClr val="tx1"/>
                </a:solidFill>
                <a:latin typeface="Calibri" pitchFamily="34" charset="0"/>
              </a:defRPr>
            </a:lvl3pPr>
            <a:lvl4pPr marL="1600200" indent="-228600" eaLnBrk="0" hangingPunct="0">
              <a:spcBef>
                <a:spcPts val="400"/>
              </a:spcBef>
              <a:buClr>
                <a:srgbClr val="A5AB81"/>
              </a:buClr>
              <a:buSzPct val="75000"/>
              <a:buFont typeface="Wingdings" pitchFamily="2" charset="2"/>
              <a:buChar char=""/>
              <a:defRPr sz="2000">
                <a:solidFill>
                  <a:schemeClr val="tx1"/>
                </a:solidFill>
                <a:latin typeface="Calibri" pitchFamily="34" charset="0"/>
              </a:defRPr>
            </a:lvl4pPr>
            <a:lvl5pPr marL="2057400" indent="-228600" eaLnBrk="0" hangingPunct="0">
              <a:spcBef>
                <a:spcPts val="400"/>
              </a:spcBef>
              <a:buClr>
                <a:srgbClr val="D8B25C"/>
              </a:buClr>
              <a:buSzPct val="65000"/>
              <a:buFont typeface="Wingdings" pitchFamily="2" charset="2"/>
              <a:buChar char=""/>
              <a:defRPr sz="2000">
                <a:solidFill>
                  <a:schemeClr val="tx1"/>
                </a:solidFill>
                <a:latin typeface="Calibri"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9pPr>
          </a:lstStyle>
          <a:p>
            <a:pPr eaLnBrk="1" hangingPunct="1">
              <a:spcBef>
                <a:spcPct val="0"/>
              </a:spcBef>
              <a:buClrTx/>
              <a:buSzTx/>
              <a:buFontTx/>
              <a:buNone/>
            </a:pPr>
            <a:endParaRPr lang="en-US" altLang="en-US" sz="1800">
              <a:latin typeface="Arial" charset="0"/>
            </a:endParaRPr>
          </a:p>
        </p:txBody>
      </p:sp>
    </p:spTree>
    <p:extLst>
      <p:ext uri="{BB962C8B-B14F-4D97-AF65-F5344CB8AC3E}">
        <p14:creationId xmlns:p14="http://schemas.microsoft.com/office/powerpoint/2010/main" val="3320801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قضیه تبدیل منابع</a:t>
            </a:r>
            <a:endParaRPr lang="en-US" dirty="0"/>
          </a:p>
        </p:txBody>
      </p:sp>
      <p:sp>
        <p:nvSpPr>
          <p:cNvPr id="34819" name="Content Placeholder 2"/>
          <p:cNvSpPr>
            <a:spLocks noGrp="1"/>
          </p:cNvSpPr>
          <p:nvPr>
            <p:ph idx="1"/>
          </p:nvPr>
        </p:nvSpPr>
        <p:spPr>
          <a:xfrm>
            <a:off x="3448050" y="1232405"/>
            <a:ext cx="5295900" cy="4625975"/>
          </a:xfrm>
        </p:spPr>
        <p:txBody>
          <a:bodyPr/>
          <a:lstStyle/>
          <a:p>
            <a:r>
              <a:rPr lang="fa-IR" altLang="en-US" dirty="0" smtClean="0">
                <a:ea typeface="ＭＳ Ｐゴシック" charset="-128"/>
              </a:rPr>
              <a:t>دو مدار </a:t>
            </a:r>
            <a:r>
              <a:rPr lang="en-US" altLang="en-US" dirty="0" smtClean="0">
                <a:ea typeface="ＭＳ Ｐゴシック" charset="-128"/>
              </a:rPr>
              <a:t>a</a:t>
            </a:r>
            <a:r>
              <a:rPr lang="fa-IR" altLang="en-US" dirty="0" smtClean="0">
                <a:ea typeface="ＭＳ Ｐゴシック" charset="-128"/>
              </a:rPr>
              <a:t> و </a:t>
            </a:r>
            <a:r>
              <a:rPr lang="en-US" altLang="en-US" dirty="0" smtClean="0">
                <a:ea typeface="ＭＳ Ｐゴシック" charset="-128"/>
              </a:rPr>
              <a:t>b</a:t>
            </a:r>
            <a:r>
              <a:rPr lang="fa-IR" altLang="en-US" dirty="0" smtClean="0">
                <a:ea typeface="ＭＳ Ｐゴシック" charset="-128"/>
              </a:rPr>
              <a:t> با یکدیگر معادل‌اند.</a:t>
            </a:r>
            <a:endParaRPr lang="en-US" altLang="en-US" dirty="0">
              <a:ea typeface="ＭＳ Ｐゴシック" charset="-128"/>
            </a:endParaRPr>
          </a:p>
          <a:p>
            <a:r>
              <a:rPr lang="fa-IR" altLang="en-US" dirty="0" smtClean="0">
                <a:ea typeface="ＭＳ Ｐゴシック" charset="-128"/>
              </a:rPr>
              <a:t>برای ساده‌کردن تحلیل مدار می‌توان آنها را به جای هم استفاده کرد.</a:t>
            </a:r>
            <a:endParaRPr lang="en-US" altLang="en-US" dirty="0">
              <a:ea typeface="ＭＳ Ｐゴシック" charset="-128"/>
            </a:endParaRPr>
          </a:p>
          <a:p>
            <a:r>
              <a:rPr lang="fa-IR" altLang="en-US" dirty="0" smtClean="0">
                <a:ea typeface="ＭＳ Ｐゴシック" charset="-128"/>
              </a:rPr>
              <a:t>به این عملیات </a:t>
            </a:r>
            <a:r>
              <a:rPr lang="fa-IR" altLang="en-US" dirty="0" smtClean="0">
                <a:solidFill>
                  <a:srgbClr val="FF0000"/>
                </a:solidFill>
                <a:ea typeface="ＭＳ Ｐゴシック" charset="-128"/>
              </a:rPr>
              <a:t>تبدیل منابع</a:t>
            </a:r>
            <a:r>
              <a:rPr lang="fa-IR" altLang="en-US" dirty="0" smtClean="0">
                <a:ea typeface="ＭＳ Ｐゴシック" charset="-128"/>
              </a:rPr>
              <a:t> گویند.</a:t>
            </a:r>
            <a:endParaRPr lang="en-US" altLang="en-US" i="1"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0B92CC-91D7-430F-99D7-D717BE52EF54}" type="slidenum">
              <a:rPr lang="en-US" altLang="en-US" sz="1200">
                <a:solidFill>
                  <a:srgbClr val="3F3F3F"/>
                </a:solidFill>
              </a:rPr>
              <a:pPr eaLnBrk="1" hangingPunct="1"/>
              <a:t>20</a:t>
            </a:fld>
            <a:endParaRPr lang="en-US" altLang="en-US" sz="1200">
              <a:solidFill>
                <a:srgbClr val="3F3F3F"/>
              </a:solidFill>
            </a:endParaRPr>
          </a:p>
        </p:txBody>
      </p:sp>
      <p:pic>
        <p:nvPicPr>
          <p:cNvPr id="34822" name="Picture 4" descr="hay29575_0516"/>
          <p:cNvPicPr>
            <a:picLocks noChangeAspect="1" noChangeArrowheads="1"/>
          </p:cNvPicPr>
          <p:nvPr/>
        </p:nvPicPr>
        <p:blipFill>
          <a:blip r:embed="rId2" cstate="print">
            <a:extLst>
              <a:ext uri="{28A0092B-C50C-407E-A947-70E740481C1C}">
                <a14:useLocalDpi xmlns:a14="http://schemas.microsoft.com/office/drawing/2010/main" val="0"/>
              </a:ext>
            </a:extLst>
          </a:blip>
          <a:srcRect l="12804" t="1939" r="8534"/>
          <a:stretch>
            <a:fillRect/>
          </a:stretch>
        </p:blipFill>
        <p:spPr bwMode="auto">
          <a:xfrm>
            <a:off x="304800" y="1380331"/>
            <a:ext cx="272415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728263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smtClean="0"/>
              <a:t>کاربرد تبدیل منابع: مثال</a:t>
            </a:r>
            <a:endParaRPr lang="en-US" dirty="0"/>
          </a:p>
        </p:txBody>
      </p:sp>
      <mc:AlternateContent xmlns:mc="http://schemas.openxmlformats.org/markup-compatibility/2006">
        <mc:Choice xmlns:a14="http://schemas.microsoft.com/office/drawing/2010/main" Requires="a14">
          <p:sp>
            <p:nvSpPr>
              <p:cNvPr id="35843" name="Content Placeholder 2"/>
              <p:cNvSpPr>
                <a:spLocks noGrp="1"/>
              </p:cNvSpPr>
              <p:nvPr>
                <p:ph idx="1"/>
              </p:nvPr>
            </p:nvSpPr>
            <p:spPr/>
            <p:txBody>
              <a:bodyPr/>
              <a:lstStyle/>
              <a:p>
                <a:r>
                  <a:rPr lang="fa-IR" altLang="en-US" dirty="0" smtClean="0">
                    <a:ea typeface="ＭＳ Ｐゴシック" charset="-128"/>
                  </a:rPr>
                  <a:t>جریان </a:t>
                </a:r>
                <a14:m>
                  <m:oMath xmlns:m="http://schemas.openxmlformats.org/officeDocument/2006/math">
                    <m:r>
                      <a:rPr lang="en-US" altLang="en-US" b="0" i="1" smtClean="0">
                        <a:latin typeface="Cambria Math" panose="02040503050406030204" pitchFamily="18" charset="0"/>
                        <a:ea typeface="ＭＳ Ｐゴシック" charset="-128"/>
                      </a:rPr>
                      <m:t>𝐼</m:t>
                    </m:r>
                  </m:oMath>
                </a14:m>
                <a:r>
                  <a:rPr lang="fa-IR" altLang="en-US" dirty="0" smtClean="0">
                    <a:ea typeface="ＭＳ Ｐゴシック" charset="-128"/>
                  </a:rPr>
                  <a:t> را در مدار زیر با استفاده از تبدیل منابع بیابید.</a:t>
                </a: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endParaRPr lang="en-US" altLang="en-US" dirty="0">
                  <a:ea typeface="ＭＳ Ｐゴシック" charset="-128"/>
                </a:endParaRPr>
              </a:p>
              <a:p>
                <a:pPr algn="ctr">
                  <a:buFont typeface="Wingdings 2" charset="2"/>
                  <a:buNone/>
                </a:pPr>
                <a14:m>
                  <m:oMathPara xmlns:m="http://schemas.openxmlformats.org/officeDocument/2006/math">
                    <m:oMathParaPr>
                      <m:jc m:val="centerGroup"/>
                    </m:oMathParaPr>
                    <m:oMath xmlns:m="http://schemas.openxmlformats.org/officeDocument/2006/math">
                      <m:r>
                        <a:rPr lang="en-US" altLang="en-US" i="1" dirty="0" smtClean="0">
                          <a:latin typeface="Cambria Math" panose="02040503050406030204" pitchFamily="18" charset="0"/>
                          <a:ea typeface="ＭＳ Ｐゴシック" charset="-128"/>
                        </a:rPr>
                        <m:t>𝐼</m:t>
                      </m:r>
                      <m:r>
                        <a:rPr lang="en-US" altLang="en-US" i="1" dirty="0" smtClean="0">
                          <a:latin typeface="Cambria Math" panose="02040503050406030204" pitchFamily="18" charset="0"/>
                          <a:ea typeface="ＭＳ Ｐゴシック" charset="-128"/>
                        </a:rPr>
                        <m:t> = (</m:t>
                      </m:r>
                      <m:r>
                        <a:rPr lang="en-US" altLang="en-US" i="1" dirty="0" smtClean="0">
                          <a:latin typeface="Cambria Math" panose="02040503050406030204" pitchFamily="18" charset="0"/>
                          <a:ea typeface="ＭＳ Ｐゴシック" charset="-128"/>
                        </a:rPr>
                        <m:t>45</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3</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5</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4</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7</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3</m:t>
                      </m:r>
                      <m:r>
                        <a:rPr lang="en-US" altLang="en-US" i="1" dirty="0" smtClean="0">
                          <a:latin typeface="Cambria Math" panose="02040503050406030204" pitchFamily="18" charset="0"/>
                          <a:ea typeface="ＭＳ Ｐゴシック" charset="-128"/>
                        </a:rPr>
                        <m:t>) = </m:t>
                      </m:r>
                      <m:r>
                        <a:rPr lang="en-US" altLang="en-US" i="1" dirty="0" smtClean="0">
                          <a:latin typeface="Cambria Math" panose="02040503050406030204" pitchFamily="18" charset="0"/>
                          <a:ea typeface="ＭＳ Ｐゴシック" charset="-128"/>
                        </a:rPr>
                        <m:t>3</m:t>
                      </m:r>
                      <m:r>
                        <a:rPr lang="en-US" altLang="en-US"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307</m:t>
                      </m:r>
                      <m:r>
                        <a:rPr lang="en-US" altLang="en-US" i="1" dirty="0" smtClean="0">
                          <a:latin typeface="Cambria Math" panose="02040503050406030204" pitchFamily="18" charset="0"/>
                          <a:ea typeface="ＭＳ Ｐゴシック" charset="-128"/>
                        </a:rPr>
                        <m:t> </m:t>
                      </m:r>
                      <m:r>
                        <a:rPr lang="en-US" altLang="en-US" i="1" dirty="0" smtClean="0">
                          <a:latin typeface="Cambria Math" panose="02040503050406030204" pitchFamily="18" charset="0"/>
                          <a:ea typeface="ＭＳ Ｐゴシック" charset="-128"/>
                        </a:rPr>
                        <m:t>𝑚𝐴</m:t>
                      </m:r>
                    </m:oMath>
                  </m:oMathPara>
                </a14:m>
                <a:endParaRPr lang="en-US" altLang="en-US" dirty="0">
                  <a:ea typeface="ＭＳ Ｐゴシック" charset="-128"/>
                </a:endParaRPr>
              </a:p>
            </p:txBody>
          </p:sp>
        </mc:Choice>
        <mc:Fallback>
          <p:sp>
            <p:nvSpPr>
              <p:cNvPr id="3584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t="-875"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EAC0B3C-F9D3-491A-9B0B-6EA94D6D366D}" type="slidenum">
              <a:rPr lang="en-US" altLang="en-US" sz="1200">
                <a:solidFill>
                  <a:srgbClr val="3F3F3F"/>
                </a:solidFill>
              </a:rPr>
              <a:pPr eaLnBrk="1" hangingPunct="1"/>
              <a:t>21</a:t>
            </a:fld>
            <a:endParaRPr lang="en-US" altLang="en-US" sz="1200">
              <a:solidFill>
                <a:srgbClr val="3F3F3F"/>
              </a:solidFill>
            </a:endParaRPr>
          </a:p>
        </p:txBody>
      </p:sp>
      <p:pic>
        <p:nvPicPr>
          <p:cNvPr id="35846" name="Picture 4" descr="hay29575_0517"/>
          <p:cNvPicPr>
            <a:picLocks noChangeAspect="1" noChangeArrowheads="1"/>
          </p:cNvPicPr>
          <p:nvPr/>
        </p:nvPicPr>
        <p:blipFill>
          <a:blip r:embed="rId4">
            <a:extLst>
              <a:ext uri="{28A0092B-C50C-407E-A947-70E740481C1C}">
                <a14:useLocalDpi xmlns:a14="http://schemas.microsoft.com/office/drawing/2010/main" val="0"/>
              </a:ext>
            </a:extLst>
          </a:blip>
          <a:srcRect t="4944" b="12360"/>
          <a:stretch>
            <a:fillRect/>
          </a:stretch>
        </p:blipFill>
        <p:spPr bwMode="auto">
          <a:xfrm>
            <a:off x="457200" y="2135078"/>
            <a:ext cx="8175625" cy="204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8" name="Rectangle 7"/>
          <p:cNvSpPr/>
          <p:nvPr/>
        </p:nvSpPr>
        <p:spPr>
          <a:xfrm>
            <a:off x="876300" y="4248037"/>
            <a:ext cx="7124700"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70475" y="1909984"/>
            <a:ext cx="3562350" cy="226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72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مدار معادل تونن   </a:t>
            </a:r>
            <a:r>
              <a:rPr lang="en-US" altLang="en-US" dirty="0" smtClean="0">
                <a:ea typeface="ＭＳ Ｐゴシック" charset="-128"/>
              </a:rPr>
              <a:t> </a:t>
            </a:r>
            <a:r>
              <a:rPr lang="en-US" altLang="en-US" dirty="0" err="1">
                <a:ea typeface="ＭＳ Ｐゴシック" charset="-128"/>
              </a:rPr>
              <a:t>Thévenin’s</a:t>
            </a:r>
            <a:r>
              <a:rPr lang="en-US" altLang="en-US" dirty="0">
                <a:ea typeface="ＭＳ Ｐゴシック" charset="-128"/>
              </a:rPr>
              <a:t> </a:t>
            </a:r>
            <a:r>
              <a:rPr lang="en-US" altLang="en-US" dirty="0" smtClean="0">
                <a:ea typeface="ＭＳ Ｐゴシック" charset="-128"/>
              </a:rPr>
              <a:t>Theorem</a:t>
            </a:r>
            <a:endParaRPr lang="en-US" dirty="0"/>
          </a:p>
        </p:txBody>
      </p:sp>
      <mc:AlternateContent xmlns:mc="http://schemas.openxmlformats.org/markup-compatibility/2006">
        <mc:Choice xmlns:a14="http://schemas.microsoft.com/office/drawing/2010/main" Requires="a14">
          <p:sp>
            <p:nvSpPr>
              <p:cNvPr id="36867" name="Content Placeholder 2"/>
              <p:cNvSpPr>
                <a:spLocks noGrp="1"/>
              </p:cNvSpPr>
              <p:nvPr>
                <p:ph idx="1"/>
              </p:nvPr>
            </p:nvSpPr>
            <p:spPr/>
            <p:txBody>
              <a:bodyPr/>
              <a:lstStyle/>
              <a:p>
                <a:r>
                  <a:rPr lang="fa-IR" altLang="en-US" dirty="0" smtClean="0">
                    <a:ea typeface="ＭＳ Ｐゴシック" charset="-128"/>
                  </a:rPr>
                  <a:t>هر مدار خطی (شامل مقاومت، منابع مستقل و وابسته) را می‌توان با یک مدار ساده شامل یک منبع ولتاژ و یک مقاومت سری جایگزین کرد، به نحوی که جریان و ولتاژ مقاومت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𝐿</m:t>
                        </m:r>
                      </m:sub>
                    </m:sSub>
                  </m:oMath>
                </a14:m>
                <a:r>
                  <a:rPr lang="fa-IR" altLang="en-US" dirty="0" smtClean="0">
                    <a:ea typeface="ＭＳ Ｐゴシック" charset="-128"/>
                  </a:rPr>
                  <a:t> تغییری نکند.</a:t>
                </a:r>
              </a:p>
              <a:p>
                <a:r>
                  <a:rPr lang="fa-IR" altLang="en-US" dirty="0" smtClean="0">
                    <a:ea typeface="ＭＳ Ｐゴシック" charset="-128"/>
                  </a:rPr>
                  <a:t>به این مدار جدید، </a:t>
                </a:r>
                <a:r>
                  <a:rPr lang="fa-IR" altLang="en-US" dirty="0" smtClean="0">
                    <a:solidFill>
                      <a:srgbClr val="FF0000"/>
                    </a:solidFill>
                    <a:ea typeface="ＭＳ Ｐゴシック" charset="-128"/>
                  </a:rPr>
                  <a:t>مدار معادل تونن</a:t>
                </a:r>
                <a:r>
                  <a:rPr lang="fa-IR" altLang="en-US" dirty="0" smtClean="0">
                    <a:ea typeface="ＭＳ Ｐゴシック" charset="-128"/>
                  </a:rPr>
                  <a:t> گویند. 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𝑉</m:t>
                        </m:r>
                      </m:e>
                      <m:sub>
                        <m:r>
                          <a:rPr lang="en-US" altLang="en-US" b="0" i="1" smtClean="0">
                            <a:latin typeface="Cambria Math" panose="02040503050406030204" pitchFamily="18" charset="0"/>
                            <a:ea typeface="ＭＳ Ｐゴシック" charset="-128"/>
                          </a:rPr>
                          <m:t>𝑇𝐻</m:t>
                        </m:r>
                      </m:sub>
                    </m:sSub>
                  </m:oMath>
                </a14:m>
                <a:r>
                  <a:rPr lang="fa-IR" altLang="en-US" dirty="0" smtClean="0">
                    <a:ea typeface="ＭＳ Ｐゴシック" charset="-128"/>
                  </a:rPr>
                  <a:t> </a:t>
                </a:r>
                <a:r>
                  <a:rPr lang="fa-IR" altLang="en-US" dirty="0" smtClean="0">
                    <a:solidFill>
                      <a:srgbClr val="FF0000"/>
                    </a:solidFill>
                    <a:ea typeface="ＭＳ Ｐゴシック" charset="-128"/>
                  </a:rPr>
                  <a:t>ولتاژ تونن </a:t>
                </a:r>
                <a:r>
                  <a:rPr lang="fa-IR" altLang="en-US" dirty="0" smtClean="0">
                    <a:ea typeface="ＭＳ Ｐゴシック" charset="-128"/>
                  </a:rPr>
                  <a:t>و 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𝑇𝐻</m:t>
                        </m:r>
                      </m:sub>
                    </m:sSub>
                  </m:oMath>
                </a14:m>
                <a:r>
                  <a:rPr lang="fa-IR" altLang="en-US" dirty="0" smtClean="0">
                    <a:ea typeface="ＭＳ Ｐゴシック" charset="-128"/>
                  </a:rPr>
                  <a:t> </a:t>
                </a:r>
                <a:r>
                  <a:rPr lang="fa-IR" altLang="en-US" dirty="0" smtClean="0">
                    <a:solidFill>
                      <a:srgbClr val="FF0000"/>
                    </a:solidFill>
                    <a:ea typeface="ＭＳ Ｐゴシック" charset="-128"/>
                  </a:rPr>
                  <a:t>مقاومت تونن </a:t>
                </a:r>
                <a:r>
                  <a:rPr lang="fa-IR" altLang="en-US" dirty="0" smtClean="0">
                    <a:ea typeface="ＭＳ Ｐゴシック" charset="-128"/>
                  </a:rPr>
                  <a:t>گویند.</a:t>
                </a:r>
                <a:endParaRPr lang="en-US" altLang="en-US" dirty="0">
                  <a:ea typeface="ＭＳ Ｐゴシック" charset="-128"/>
                </a:endParaRPr>
              </a:p>
            </p:txBody>
          </p:sp>
        </mc:Choice>
        <mc:Fallback>
          <p:sp>
            <p:nvSpPr>
              <p:cNvPr id="36867"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1250"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A579230-62DC-47D2-8928-E6530D569EC2}" type="slidenum">
              <a:rPr lang="en-US" altLang="en-US" sz="1200">
                <a:solidFill>
                  <a:srgbClr val="3F3F3F"/>
                </a:solidFill>
              </a:rPr>
              <a:pPr eaLnBrk="1" hangingPunct="1"/>
              <a:t>22</a:t>
            </a:fld>
            <a:endParaRPr lang="en-US" altLang="en-US" sz="1200">
              <a:solidFill>
                <a:srgbClr val="3F3F3F"/>
              </a:solidFill>
            </a:endParaRPr>
          </a:p>
        </p:txBody>
      </p:sp>
      <p:pic>
        <p:nvPicPr>
          <p:cNvPr id="36870"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t="4497" r="33635" b="11244"/>
          <a:stretch>
            <a:fillRect/>
          </a:stretch>
        </p:blipFill>
        <p:spPr bwMode="auto">
          <a:xfrm>
            <a:off x="1946148" y="3898780"/>
            <a:ext cx="5486400" cy="231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5249932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sz="3600" dirty="0" smtClean="0"/>
              <a:t>مثال: یافتن مدار معادل تونن با استفاده از تبدیل منابع</a:t>
            </a:r>
            <a:endParaRPr lang="en-US" sz="3600" dirty="0"/>
          </a:p>
        </p:txBody>
      </p:sp>
      <p:sp>
        <p:nvSpPr>
          <p:cNvPr id="37891" name="Content Placeholder 2"/>
          <p:cNvSpPr>
            <a:spLocks noGrp="1"/>
          </p:cNvSpPr>
          <p:nvPr>
            <p:ph idx="1"/>
          </p:nvPr>
        </p:nvSpPr>
        <p:spPr>
          <a:xfrm>
            <a:off x="5562600" y="1219200"/>
            <a:ext cx="3149600" cy="4625975"/>
          </a:xfrm>
        </p:spPr>
        <p:txBody>
          <a:bodyPr/>
          <a:lstStyle/>
          <a:p>
            <a:r>
              <a:rPr lang="fa-IR" altLang="en-US" sz="2800" dirty="0" smtClean="0">
                <a:ea typeface="ＭＳ Ｐゴシック" charset="-128"/>
              </a:rPr>
              <a:t>با اعمال پی‌در‌پی روش تبدیل منابع، می‌توان مدار </a:t>
            </a:r>
            <a:r>
              <a:rPr lang="en-US" altLang="en-US" sz="2800" dirty="0" smtClean="0">
                <a:ea typeface="ＭＳ Ｐゴシック" charset="-128"/>
              </a:rPr>
              <a:t>a</a:t>
            </a:r>
            <a:r>
              <a:rPr lang="fa-IR" altLang="en-US" sz="2800" dirty="0" smtClean="0">
                <a:ea typeface="ＭＳ Ｐゴシック" charset="-128"/>
              </a:rPr>
              <a:t> را به مدار معادل تونن </a:t>
            </a:r>
            <a:r>
              <a:rPr lang="en-US" altLang="en-US" sz="2800" dirty="0" smtClean="0">
                <a:ea typeface="ＭＳ Ｐゴシック" charset="-128"/>
              </a:rPr>
              <a:t>e</a:t>
            </a:r>
            <a:r>
              <a:rPr lang="fa-IR" altLang="en-US" sz="2800" dirty="0" smtClean="0">
                <a:ea typeface="ＭＳ Ｐゴシック" charset="-128"/>
              </a:rPr>
              <a:t> تبدیل کرد.</a:t>
            </a:r>
            <a:endParaRPr lang="en-US" altLang="en-US" sz="2800" dirty="0">
              <a:ea typeface="ＭＳ Ｐゴシック" charset="-128"/>
            </a:endParaRPr>
          </a:p>
          <a:p>
            <a:r>
              <a:rPr lang="fa-IR" altLang="en-US" sz="2800" dirty="0" smtClean="0">
                <a:ea typeface="ＭＳ Ｐゴシック" charset="-128"/>
              </a:rPr>
              <a:t>البته این روش را به همه مدارها نمی‌توان اعمال کرد. بنابراین باید یک راه‌حل اصولی‌تر وجود داشته باشد.</a:t>
            </a:r>
            <a:endParaRPr lang="en-US" altLang="en-US" sz="2800"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939C53B-8A03-4FF5-BF64-0F778B876460}" type="slidenum">
              <a:rPr lang="en-US" altLang="en-US" sz="1200">
                <a:solidFill>
                  <a:srgbClr val="3F3F3F"/>
                </a:solidFill>
              </a:rPr>
              <a:pPr eaLnBrk="1" hangingPunct="1"/>
              <a:t>23</a:t>
            </a:fld>
            <a:endParaRPr lang="en-US" altLang="en-US" sz="1200">
              <a:solidFill>
                <a:srgbClr val="3F3F3F"/>
              </a:solidFill>
            </a:endParaRPr>
          </a:p>
        </p:txBody>
      </p:sp>
      <p:pic>
        <p:nvPicPr>
          <p:cNvPr id="37894" name="Picture 4" descr="hay29575_0525"/>
          <p:cNvPicPr>
            <a:picLocks noChangeAspect="1" noChangeArrowheads="1"/>
          </p:cNvPicPr>
          <p:nvPr/>
        </p:nvPicPr>
        <p:blipFill>
          <a:blip r:embed="rId2" cstate="print">
            <a:extLst>
              <a:ext uri="{28A0092B-C50C-407E-A947-70E740481C1C}">
                <a14:useLocalDpi xmlns:a14="http://schemas.microsoft.com/office/drawing/2010/main" val="0"/>
              </a:ext>
            </a:extLst>
          </a:blip>
          <a:srcRect t="1939"/>
          <a:stretch>
            <a:fillRect/>
          </a:stretch>
        </p:blipFill>
        <p:spPr bwMode="auto">
          <a:xfrm>
            <a:off x="644525" y="1331913"/>
            <a:ext cx="4918075" cy="456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2094709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hay29575_0524"/>
          <p:cNvPicPr>
            <a:picLocks noChangeAspect="1" noChangeArrowheads="1"/>
          </p:cNvPicPr>
          <p:nvPr/>
        </p:nvPicPr>
        <p:blipFill>
          <a:blip r:embed="rId2">
            <a:extLst>
              <a:ext uri="{28A0092B-C50C-407E-A947-70E740481C1C}">
                <a14:useLocalDpi xmlns:a14="http://schemas.microsoft.com/office/drawing/2010/main" val="0"/>
              </a:ext>
            </a:extLst>
          </a:blip>
          <a:srcRect t="4497" r="35265" b="11244"/>
          <a:stretch>
            <a:fillRect/>
          </a:stretch>
        </p:blipFill>
        <p:spPr bwMode="auto">
          <a:xfrm>
            <a:off x="752475" y="3352800"/>
            <a:ext cx="5572125" cy="241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Autofit/>
          </a:bodyPr>
          <a:lstStyle/>
          <a:p>
            <a:pPr>
              <a:defRPr/>
            </a:pPr>
            <a:r>
              <a:rPr lang="fa-IR" dirty="0" smtClean="0"/>
              <a:t>روش محاسبه مدار معادل تونن</a:t>
            </a:r>
            <a:endParaRPr lang="en-US" dirty="0"/>
          </a:p>
        </p:txBody>
      </p:sp>
      <mc:AlternateContent xmlns:mc="http://schemas.openxmlformats.org/markup-compatibility/2006">
        <mc:Choice xmlns:a14="http://schemas.microsoft.com/office/drawing/2010/main" Requires="a14">
          <p:sp>
            <p:nvSpPr>
              <p:cNvPr id="38916" name="Content Placeholder 2"/>
              <p:cNvSpPr>
                <a:spLocks noGrp="1"/>
              </p:cNvSpPr>
              <p:nvPr>
                <p:ph idx="1"/>
              </p:nvPr>
            </p:nvSpPr>
            <p:spPr/>
            <p:txBody>
              <a:bodyPr/>
              <a:lstStyle/>
              <a:p>
                <a:pPr marL="274320" indent="-274320">
                  <a:buSzPct val="80000"/>
                  <a:buFont typeface="+mj-lt"/>
                  <a:buAutoNum type="arabicPeriod"/>
                </a:pPr>
                <a:r>
                  <a:rPr lang="fa-IR" altLang="en-US" dirty="0" smtClean="0">
                    <a:ea typeface="ＭＳ Ｐゴシック" charset="-128"/>
                  </a:rPr>
                  <a:t>مدار مورد نظر را از بقیه مدار جدا کنید.</a:t>
                </a:r>
                <a:endParaRPr lang="en-US" altLang="en-US" dirty="0">
                  <a:ea typeface="ＭＳ Ｐゴシック" charset="-128"/>
                </a:endParaRPr>
              </a:p>
              <a:p>
                <a:pPr marL="274320" indent="-274320">
                  <a:buSzPct val="80000"/>
                  <a:buFont typeface="+mj-lt"/>
                  <a:buAutoNum type="arabicPeriod"/>
                </a:pPr>
                <a:r>
                  <a:rPr lang="fa-IR" altLang="en-US" dirty="0" smtClean="0">
                    <a:ea typeface="ＭＳ Ｐゴシック" charset="-128"/>
                  </a:rPr>
                  <a:t>ولتاژ مدار باز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𝑣</m:t>
                        </m:r>
                      </m:e>
                      <m:sub>
                        <m:r>
                          <a:rPr lang="en-US" altLang="en-US" b="0" i="1" smtClean="0">
                            <a:latin typeface="Cambria Math" panose="02040503050406030204" pitchFamily="18" charset="0"/>
                            <a:ea typeface="ＭＳ Ｐゴシック" charset="-128"/>
                          </a:rPr>
                          <m:t>𝑜𝑐</m:t>
                        </m:r>
                      </m:sub>
                    </m:sSub>
                  </m:oMath>
                </a14:m>
                <a:r>
                  <a:rPr lang="fa-IR" altLang="en-US" i="1" baseline="-25000" dirty="0" smtClean="0">
                    <a:ea typeface="ＭＳ Ｐゴシック" charset="-128"/>
                  </a:rPr>
                  <a:t> </a:t>
                </a:r>
                <a:r>
                  <a:rPr lang="fa-IR" altLang="en-US" dirty="0" smtClean="0">
                    <a:ea typeface="ＭＳ Ｐゴシック" charset="-128"/>
                  </a:rPr>
                  <a:t>را محاسبه کنید.</a:t>
                </a:r>
                <a:endParaRPr lang="en-US" altLang="en-US" dirty="0">
                  <a:ea typeface="ＭＳ Ｐゴシック" charset="-128"/>
                </a:endParaRPr>
              </a:p>
              <a:p>
                <a:pPr marL="274320" indent="-274320">
                  <a:buSzPct val="80000"/>
                  <a:buFont typeface="+mj-lt"/>
                  <a:buAutoNum type="arabicPeriod"/>
                </a:pPr>
                <a:r>
                  <a:rPr lang="fa-IR" altLang="en-US" dirty="0" smtClean="0">
                    <a:ea typeface="ＭＳ Ｐゴシック" charset="-128"/>
                  </a:rPr>
                  <a:t>مقاومت معادل مدار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𝑒𝑞</m:t>
                        </m:r>
                      </m:sub>
                    </m:sSub>
                  </m:oMath>
                </a14:m>
                <a:r>
                  <a:rPr lang="fa-IR" altLang="en-US" dirty="0" smtClean="0">
                    <a:ea typeface="ＭＳ Ｐゴシック" charset="-128"/>
                  </a:rPr>
                  <a:t> را با خاموش‌کردن همه منابع مستقل به‌دست آورید.</a:t>
                </a: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r>
                  <a:rPr lang="fa-IR" altLang="en-US" dirty="0" smtClean="0">
                    <a:ea typeface="ＭＳ Ｐゴシック" charset="-128"/>
                  </a:rPr>
                  <a:t>داریم:</a:t>
                </a:r>
                <a:endParaRPr lang="en-US" altLang="en-US" i="1" dirty="0">
                  <a:ea typeface="ＭＳ Ｐゴシック" charset="-128"/>
                </a:endParaRPr>
              </a:p>
              <a:p>
                <a:pPr>
                  <a:buFont typeface="Wingdings 2" charset="2"/>
                  <a:buNone/>
                </a:pPr>
                <a:r>
                  <a:rPr lang="en-US" altLang="en-US" i="1" dirty="0">
                    <a:ea typeface="ＭＳ Ｐゴシック" charset="-128"/>
                  </a:rPr>
                  <a:t>    </a:t>
                </a:r>
                <a14:m>
                  <m:oMath xmlns:m="http://schemas.openxmlformats.org/officeDocument/2006/math">
                    <m:r>
                      <a:rPr lang="en-US" altLang="en-US" i="1" dirty="0" smtClean="0">
                        <a:latin typeface="Cambria Math" panose="02040503050406030204" pitchFamily="18" charset="0"/>
                        <a:ea typeface="ＭＳ Ｐゴシック" charset="-128"/>
                      </a:rPr>
                      <m:t>𝑉</m:t>
                    </m:r>
                    <m:r>
                      <a:rPr lang="en-US" altLang="en-US" i="1" baseline="-25000" dirty="0">
                        <a:latin typeface="Cambria Math" panose="02040503050406030204" pitchFamily="18" charset="0"/>
                        <a:ea typeface="ＭＳ Ｐゴシック" charset="-128"/>
                      </a:rPr>
                      <m:t>𝑇𝐻</m:t>
                    </m:r>
                    <m:r>
                      <a:rPr lang="en-US" altLang="en-US" i="1" dirty="0">
                        <a:latin typeface="Cambria Math" panose="02040503050406030204" pitchFamily="18" charset="0"/>
                        <a:ea typeface="ＭＳ Ｐゴシック" charset="-128"/>
                      </a:rPr>
                      <m:t>=</m:t>
                    </m:r>
                    <m:r>
                      <a:rPr lang="en-US" altLang="en-US" i="1" dirty="0" err="1">
                        <a:latin typeface="Cambria Math" panose="02040503050406030204" pitchFamily="18" charset="0"/>
                        <a:ea typeface="ＭＳ Ｐゴシック" charset="-128"/>
                      </a:rPr>
                      <m:t>𝑣</m:t>
                    </m:r>
                    <m:r>
                      <a:rPr lang="en-US" altLang="en-US" i="1" baseline="-25000" dirty="0" err="1">
                        <a:latin typeface="Cambria Math" panose="02040503050406030204" pitchFamily="18" charset="0"/>
                        <a:ea typeface="ＭＳ Ｐゴシック" charset="-128"/>
                      </a:rPr>
                      <m:t>𝑜𝑐</m:t>
                    </m:r>
                  </m:oMath>
                </a14:m>
                <a:r>
                  <a:rPr lang="en-US" altLang="en-US" i="1" dirty="0">
                    <a:ea typeface="ＭＳ Ｐゴシック" charset="-128"/>
                  </a:rPr>
                  <a:t> </a:t>
                </a:r>
                <a:r>
                  <a:rPr lang="fa-IR" altLang="en-US" dirty="0" smtClean="0">
                    <a:ea typeface="ＭＳ Ｐゴシック" charset="-128"/>
                  </a:rPr>
                  <a:t>و</a:t>
                </a:r>
                <a:endParaRPr lang="en-US" altLang="en-US" dirty="0">
                  <a:ea typeface="ＭＳ Ｐゴシック" charset="-128"/>
                </a:endParaRPr>
              </a:p>
              <a:p>
                <a:pPr>
                  <a:buFont typeface="Wingdings 2" charset="2"/>
                  <a:buNone/>
                </a:pPr>
                <a:r>
                  <a:rPr lang="en-US" altLang="en-US" dirty="0">
                    <a:ea typeface="ＭＳ Ｐゴシック" charset="-128"/>
                  </a:rPr>
                  <a:t>    </a:t>
                </a:r>
                <a14:m>
                  <m:oMath xmlns:m="http://schemas.openxmlformats.org/officeDocument/2006/math">
                    <m:r>
                      <a:rPr lang="en-US" altLang="en-US" i="1" dirty="0" smtClean="0">
                        <a:latin typeface="Cambria Math" panose="02040503050406030204" pitchFamily="18" charset="0"/>
                        <a:ea typeface="ＭＳ Ｐゴシック" charset="-128"/>
                      </a:rPr>
                      <m:t>𝑅</m:t>
                    </m:r>
                    <m:r>
                      <a:rPr lang="en-US" altLang="en-US" i="1" baseline="-25000" dirty="0">
                        <a:latin typeface="Cambria Math" panose="02040503050406030204" pitchFamily="18" charset="0"/>
                        <a:ea typeface="ＭＳ Ｐゴシック" charset="-128"/>
                      </a:rPr>
                      <m:t>𝑇𝐻</m:t>
                    </m:r>
                    <m:r>
                      <a:rPr lang="en-US" altLang="en-US" i="1" dirty="0">
                        <a:latin typeface="Cambria Math" panose="02040503050406030204" pitchFamily="18" charset="0"/>
                        <a:ea typeface="ＭＳ Ｐゴシック" charset="-128"/>
                      </a:rPr>
                      <m:t>=</m:t>
                    </m:r>
                    <m:r>
                      <a:rPr lang="en-US" altLang="en-US" i="1" dirty="0" err="1">
                        <a:latin typeface="Cambria Math" panose="02040503050406030204" pitchFamily="18" charset="0"/>
                        <a:ea typeface="ＭＳ Ｐゴシック" charset="-128"/>
                      </a:rPr>
                      <m:t>𝑅</m:t>
                    </m:r>
                    <m:r>
                      <a:rPr lang="en-US" altLang="en-US" i="1" baseline="-25000" dirty="0" err="1">
                        <a:latin typeface="Cambria Math" panose="02040503050406030204" pitchFamily="18" charset="0"/>
                        <a:ea typeface="ＭＳ Ｐゴシック" charset="-128"/>
                      </a:rPr>
                      <m:t>𝑒𝑞</m:t>
                    </m:r>
                  </m:oMath>
                </a14:m>
                <a:endParaRPr lang="en-US" altLang="en-US" i="1" baseline="-25000" dirty="0">
                  <a:ea typeface="ＭＳ Ｐゴシック" charset="-128"/>
                </a:endParaRPr>
              </a:p>
            </p:txBody>
          </p:sp>
        </mc:Choice>
        <mc:Fallback>
          <p:sp>
            <p:nvSpPr>
              <p:cNvPr id="38916" name="Content Placeholder 2"/>
              <p:cNvSpPr>
                <a:spLocks noGrp="1" noRot="1" noChangeAspect="1" noMove="1" noResize="1" noEditPoints="1" noAdjustHandles="1" noChangeArrowheads="1" noChangeShapeType="1" noTextEdit="1"/>
              </p:cNvSpPr>
              <p:nvPr>
                <p:ph idx="1"/>
              </p:nvPr>
            </p:nvSpPr>
            <p:spPr>
              <a:blipFill rotWithShape="0">
                <a:blip r:embed="rId3"/>
                <a:stretch>
                  <a:fillRect t="-1000" r="-1571"/>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3B86509-638F-415D-B61E-B6B2897BACD3}" type="slidenum">
              <a:rPr lang="en-US" altLang="en-US" sz="1200">
                <a:solidFill>
                  <a:srgbClr val="3F3F3F"/>
                </a:solidFill>
              </a:rPr>
              <a:pPr eaLnBrk="1" hangingPunct="1"/>
              <a:t>24</a:t>
            </a:fld>
            <a:endParaRPr lang="en-US" altLang="en-US" sz="1200">
              <a:solidFill>
                <a:srgbClr val="3F3F3F"/>
              </a:solidFill>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4046604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مثال</a:t>
            </a:r>
            <a:endParaRPr lang="en-US" dirty="0"/>
          </a:p>
        </p:txBody>
      </p:sp>
      <p:sp>
        <p:nvSpPr>
          <p:cNvPr id="6" name="Content Placeholder 5"/>
          <p:cNvSpPr>
            <a:spLocks noGrp="1"/>
          </p:cNvSpPr>
          <p:nvPr>
            <p:ph sz="quarter" idx="1"/>
          </p:nvPr>
        </p:nvSpPr>
        <p:spPr/>
        <p:txBody>
          <a:bodyPr/>
          <a:lstStyle/>
          <a:p>
            <a:r>
              <a:rPr lang="fa-IR" dirty="0" smtClean="0"/>
              <a:t>مدار معادل تونن شبکه </a:t>
            </a:r>
            <a:r>
              <a:rPr lang="en-US" dirty="0" smtClean="0"/>
              <a:t>A</a:t>
            </a:r>
            <a:r>
              <a:rPr lang="fa-IR" dirty="0" smtClean="0"/>
              <a:t> را بیابید.</a:t>
            </a:r>
            <a:endParaRPr lang="fa-IR" dirty="0"/>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5F83E46-3AAA-47F2-BD48-C6D98682F250}" type="slidenum">
              <a:rPr lang="en-US" altLang="en-US" sz="1200">
                <a:solidFill>
                  <a:srgbClr val="3F3F3F"/>
                </a:solidFill>
              </a:rPr>
              <a:pPr eaLnBrk="1" hangingPunct="1"/>
              <a:t>25</a:t>
            </a:fld>
            <a:endParaRPr lang="en-US" altLang="en-US" sz="1200">
              <a:solidFill>
                <a:srgbClr val="3F3F3F"/>
              </a:solidFill>
            </a:endParaRPr>
          </a:p>
        </p:txBody>
      </p:sp>
      <p:pic>
        <p:nvPicPr>
          <p:cNvPr id="39941" name="Picture 4" descr="hay29575_0525"/>
          <p:cNvPicPr>
            <a:picLocks noChangeAspect="1" noChangeArrowheads="1"/>
          </p:cNvPicPr>
          <p:nvPr/>
        </p:nvPicPr>
        <p:blipFill>
          <a:blip r:embed="rId2">
            <a:extLst>
              <a:ext uri="{28A0092B-C50C-407E-A947-70E740481C1C}">
                <a14:useLocalDpi xmlns:a14="http://schemas.microsoft.com/office/drawing/2010/main" val="0"/>
              </a:ext>
            </a:extLst>
          </a:blip>
          <a:srcRect t="1939" r="48991" b="70316"/>
          <a:stretch>
            <a:fillRect/>
          </a:stretch>
        </p:blipFill>
        <p:spPr bwMode="auto">
          <a:xfrm>
            <a:off x="457200" y="1774825"/>
            <a:ext cx="4113213"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4" descr="hay29575_0527"/>
          <p:cNvPicPr>
            <a:picLocks noChangeAspect="1" noChangeArrowheads="1"/>
          </p:cNvPicPr>
          <p:nvPr/>
        </p:nvPicPr>
        <p:blipFill>
          <a:blip r:embed="rId3">
            <a:extLst>
              <a:ext uri="{28A0092B-C50C-407E-A947-70E740481C1C}">
                <a14:useLocalDpi xmlns:a14="http://schemas.microsoft.com/office/drawing/2010/main" val="0"/>
              </a:ext>
            </a:extLst>
          </a:blip>
          <a:srcRect t="4054" b="10138"/>
          <a:stretch>
            <a:fillRect/>
          </a:stretch>
        </p:blipFill>
        <p:spPr bwMode="auto">
          <a:xfrm>
            <a:off x="457200" y="4003675"/>
            <a:ext cx="7339013"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4" descr="hay29575_0525"/>
          <p:cNvPicPr>
            <a:picLocks noChangeAspect="1" noChangeArrowheads="1"/>
          </p:cNvPicPr>
          <p:nvPr/>
        </p:nvPicPr>
        <p:blipFill>
          <a:blip r:embed="rId2">
            <a:extLst>
              <a:ext uri="{28A0092B-C50C-407E-A947-70E740481C1C}">
                <a14:useLocalDpi xmlns:a14="http://schemas.microsoft.com/office/drawing/2010/main" val="0"/>
              </a:ext>
            </a:extLst>
          </a:blip>
          <a:srcRect l="30618" t="67891" r="30618" b="4041"/>
          <a:stretch>
            <a:fillRect/>
          </a:stretch>
        </p:blipFill>
        <p:spPr bwMode="auto">
          <a:xfrm>
            <a:off x="5867400" y="1704975"/>
            <a:ext cx="307022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a:cxnSpLocks noChangeShapeType="1"/>
          </p:cNvCxnSpPr>
          <p:nvPr/>
        </p:nvCxnSpPr>
        <p:spPr bwMode="auto">
          <a:xfrm rot="16200000" flipH="1">
            <a:off x="547687" y="4154488"/>
            <a:ext cx="606425" cy="3048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rot="5400000" flipH="1" flipV="1">
            <a:off x="6897687" y="4043363"/>
            <a:ext cx="555625" cy="2540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ectangle 10"/>
          <p:cNvSpPr/>
          <p:nvPr/>
        </p:nvSpPr>
        <p:spPr>
          <a:xfrm>
            <a:off x="5486400" y="1704975"/>
            <a:ext cx="3397973" cy="210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976687"/>
            <a:ext cx="4206393" cy="2271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43179" y="3892550"/>
            <a:ext cx="3757821" cy="2355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91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مدار معادل نورتن     </a:t>
            </a:r>
            <a:r>
              <a:rPr lang="en-US" altLang="en-US" dirty="0" smtClean="0">
                <a:ea typeface="ＭＳ Ｐゴシック" charset="-128"/>
              </a:rPr>
              <a:t> Norton’s Theorem</a:t>
            </a:r>
            <a:endParaRPr lang="en-US" dirty="0"/>
          </a:p>
        </p:txBody>
      </p:sp>
      <mc:AlternateContent xmlns:mc="http://schemas.openxmlformats.org/markup-compatibility/2006">
        <mc:Choice xmlns:a14="http://schemas.microsoft.com/office/drawing/2010/main" Requires="a14">
          <p:sp>
            <p:nvSpPr>
              <p:cNvPr id="36867" name="Content Placeholder 2"/>
              <p:cNvSpPr>
                <a:spLocks noGrp="1"/>
              </p:cNvSpPr>
              <p:nvPr>
                <p:ph idx="1"/>
              </p:nvPr>
            </p:nvSpPr>
            <p:spPr/>
            <p:txBody>
              <a:bodyPr/>
              <a:lstStyle/>
              <a:p>
                <a:r>
                  <a:rPr lang="fa-IR" altLang="en-US" dirty="0" smtClean="0">
                    <a:ea typeface="ＭＳ Ｐゴシック" charset="-128"/>
                  </a:rPr>
                  <a:t>هر مدار خطی (شامل مقاومت، منابع مستقل و وابسته) را می‌توان با یک مدار ساده شامل یک منبع جریان و یک مقاومت موازی جایگزین کرد، به نحوی که جریان و ولتاژ مقاومت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𝐿</m:t>
                        </m:r>
                      </m:sub>
                    </m:sSub>
                  </m:oMath>
                </a14:m>
                <a:r>
                  <a:rPr lang="fa-IR" altLang="en-US" dirty="0" smtClean="0">
                    <a:ea typeface="ＭＳ Ｐゴシック" charset="-128"/>
                  </a:rPr>
                  <a:t> تغییری نکند.</a:t>
                </a:r>
              </a:p>
              <a:p>
                <a:r>
                  <a:rPr lang="fa-IR" altLang="en-US" dirty="0" smtClean="0">
                    <a:ea typeface="ＭＳ Ｐゴシック" charset="-128"/>
                  </a:rPr>
                  <a:t>به این مدار جدید، </a:t>
                </a:r>
                <a:r>
                  <a:rPr lang="fa-IR" altLang="en-US" dirty="0" smtClean="0">
                    <a:solidFill>
                      <a:srgbClr val="FF0000"/>
                    </a:solidFill>
                    <a:ea typeface="ＭＳ Ｐゴシック" charset="-128"/>
                  </a:rPr>
                  <a:t>مدار معادل نورتن</a:t>
                </a:r>
                <a:r>
                  <a:rPr lang="fa-IR" altLang="en-US" dirty="0" smtClean="0">
                    <a:ea typeface="ＭＳ Ｐゴシック" charset="-128"/>
                  </a:rPr>
                  <a:t> گویند. 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𝐼</m:t>
                        </m:r>
                      </m:e>
                      <m:sub>
                        <m:r>
                          <a:rPr lang="en-US" altLang="en-US" b="0" i="1" smtClean="0">
                            <a:latin typeface="Cambria Math" panose="02040503050406030204" pitchFamily="18" charset="0"/>
                            <a:ea typeface="ＭＳ Ｐゴシック" charset="-128"/>
                          </a:rPr>
                          <m:t>𝑁</m:t>
                        </m:r>
                      </m:sub>
                    </m:sSub>
                  </m:oMath>
                </a14:m>
                <a:r>
                  <a:rPr lang="fa-IR" altLang="en-US" dirty="0" smtClean="0">
                    <a:ea typeface="ＭＳ Ｐゴシック" charset="-128"/>
                  </a:rPr>
                  <a:t> </a:t>
                </a:r>
                <a:r>
                  <a:rPr lang="fa-IR" altLang="en-US" dirty="0" smtClean="0">
                    <a:solidFill>
                      <a:srgbClr val="FF0000"/>
                    </a:solidFill>
                    <a:ea typeface="ＭＳ Ｐゴシック" charset="-128"/>
                  </a:rPr>
                  <a:t>جریان نورتن </a:t>
                </a:r>
                <a:r>
                  <a:rPr lang="fa-IR" altLang="en-US" dirty="0" smtClean="0">
                    <a:ea typeface="ＭＳ Ｐゴシック" charset="-128"/>
                  </a:rPr>
                  <a:t>و 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𝑁</m:t>
                        </m:r>
                      </m:sub>
                    </m:sSub>
                  </m:oMath>
                </a14:m>
                <a:r>
                  <a:rPr lang="fa-IR" altLang="en-US" dirty="0" smtClean="0">
                    <a:ea typeface="ＭＳ Ｐゴシック" charset="-128"/>
                  </a:rPr>
                  <a:t> </a:t>
                </a:r>
                <a:r>
                  <a:rPr lang="fa-IR" altLang="en-US" dirty="0" smtClean="0">
                    <a:solidFill>
                      <a:srgbClr val="FF0000"/>
                    </a:solidFill>
                    <a:ea typeface="ＭＳ Ｐゴシック" charset="-128"/>
                  </a:rPr>
                  <a:t>مقاومت نورتن </a:t>
                </a:r>
                <a:r>
                  <a:rPr lang="fa-IR" altLang="en-US" dirty="0" smtClean="0">
                    <a:ea typeface="ＭＳ Ｐゴシック" charset="-128"/>
                  </a:rPr>
                  <a:t>گویند.</a:t>
                </a:r>
                <a:endParaRPr lang="en-US" altLang="en-US" dirty="0">
                  <a:ea typeface="ＭＳ Ｐゴシック" charset="-128"/>
                </a:endParaRPr>
              </a:p>
            </p:txBody>
          </p:sp>
        </mc:Choice>
        <mc:Fallback>
          <p:sp>
            <p:nvSpPr>
              <p:cNvPr id="36867"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094" t="-1250"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A579230-62DC-47D2-8928-E6530D569EC2}" type="slidenum">
              <a:rPr lang="en-US" altLang="en-US" sz="1200">
                <a:solidFill>
                  <a:srgbClr val="3F3F3F"/>
                </a:solidFill>
              </a:rPr>
              <a:pPr eaLnBrk="1" hangingPunct="1"/>
              <a:t>26</a:t>
            </a:fld>
            <a:endParaRPr lang="en-US" altLang="en-US" sz="1200">
              <a:solidFill>
                <a:srgbClr val="3F3F3F"/>
              </a:solidFill>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pic>
        <p:nvPicPr>
          <p:cNvPr id="8"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t="4497" r="71008" b="11244"/>
          <a:stretch>
            <a:fillRect/>
          </a:stretch>
        </p:blipFill>
        <p:spPr bwMode="auto">
          <a:xfrm>
            <a:off x="1693862" y="3978622"/>
            <a:ext cx="2271164" cy="219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l="64780" t="4497" b="11244"/>
          <a:stretch>
            <a:fillRect/>
          </a:stretch>
        </p:blipFill>
        <p:spPr bwMode="auto">
          <a:xfrm>
            <a:off x="4800600" y="3978622"/>
            <a:ext cx="2760662" cy="219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6056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fa-IR" dirty="0"/>
              <a:t>روش محاسبه مدار معادل </a:t>
            </a:r>
            <a:r>
              <a:rPr lang="fa-IR" dirty="0" smtClean="0"/>
              <a:t>نورتن</a:t>
            </a:r>
            <a:endParaRPr lang="en-US" dirty="0"/>
          </a:p>
        </p:txBody>
      </p:sp>
      <mc:AlternateContent xmlns:mc="http://schemas.openxmlformats.org/markup-compatibility/2006">
        <mc:Choice xmlns:a14="http://schemas.microsoft.com/office/drawing/2010/main" Requires="a14">
          <p:sp>
            <p:nvSpPr>
              <p:cNvPr id="41987" name="Content Placeholder 2"/>
              <p:cNvSpPr>
                <a:spLocks noGrp="1"/>
              </p:cNvSpPr>
              <p:nvPr>
                <p:ph idx="1"/>
              </p:nvPr>
            </p:nvSpPr>
            <p:spPr>
              <a:xfrm>
                <a:off x="533400" y="1248028"/>
                <a:ext cx="8229600" cy="4625975"/>
              </a:xfrm>
            </p:spPr>
            <p:txBody>
              <a:bodyPr/>
              <a:lstStyle/>
              <a:p>
                <a:pPr marL="274320" indent="-274320">
                  <a:buSzPct val="80000"/>
                  <a:buFont typeface="+mj-lt"/>
                  <a:buAutoNum type="arabicPeriod"/>
                </a:pPr>
                <a:r>
                  <a:rPr lang="fa-IR" altLang="en-US" dirty="0" smtClean="0">
                    <a:ea typeface="ＭＳ Ｐゴシック" charset="-128"/>
                  </a:rPr>
                  <a:t>مدار مورد نظر را از بقیه مدار جدا کنید.</a:t>
                </a:r>
                <a:endParaRPr lang="en-US" altLang="en-US" dirty="0">
                  <a:ea typeface="ＭＳ Ｐゴシック" charset="-128"/>
                </a:endParaRPr>
              </a:p>
              <a:p>
                <a:pPr marL="274320" indent="-274320">
                  <a:buSzPct val="80000"/>
                  <a:buFont typeface="+mj-lt"/>
                  <a:buAutoNum type="arabicPeriod"/>
                </a:pPr>
                <a:r>
                  <a:rPr lang="fa-IR" altLang="en-US" dirty="0" smtClean="0">
                    <a:ea typeface="ＭＳ Ｐゴシック" charset="-128"/>
                  </a:rPr>
                  <a:t>جریان اتصال کوتاه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𝑖</m:t>
                        </m:r>
                      </m:e>
                      <m:sub>
                        <m:r>
                          <a:rPr lang="en-US" altLang="en-US" b="0" i="1" smtClean="0">
                            <a:latin typeface="Cambria Math" panose="02040503050406030204" pitchFamily="18" charset="0"/>
                            <a:ea typeface="ＭＳ Ｐゴシック" charset="-128"/>
                          </a:rPr>
                          <m:t>𝑠𝑐</m:t>
                        </m:r>
                      </m:sub>
                    </m:sSub>
                  </m:oMath>
                </a14:m>
                <a:r>
                  <a:rPr lang="fa-IR" altLang="en-US" i="1" dirty="0" smtClean="0">
                    <a:ea typeface="ＭＳ Ｐゴシック" charset="-128"/>
                  </a:rPr>
                  <a:t> </a:t>
                </a:r>
                <a:r>
                  <a:rPr lang="fa-IR" altLang="en-US" dirty="0">
                    <a:ea typeface="ＭＳ Ｐゴシック" charset="-128"/>
                  </a:rPr>
                  <a:t>را محاسبه کنید.</a:t>
                </a:r>
                <a:endParaRPr lang="en-US" altLang="en-US" dirty="0">
                  <a:ea typeface="ＭＳ Ｐゴシック" charset="-128"/>
                </a:endParaRPr>
              </a:p>
              <a:p>
                <a:pPr marL="274320" indent="-274320">
                  <a:buSzPct val="80000"/>
                  <a:buFont typeface="+mj-lt"/>
                  <a:buAutoNum type="arabicPeriod"/>
                </a:pPr>
                <a:r>
                  <a:rPr lang="fa-IR" altLang="en-US" dirty="0">
                    <a:ea typeface="ＭＳ Ｐゴシック" charset="-128"/>
                  </a:rPr>
                  <a:t>مقاومت معادل مدار </a:t>
                </a:r>
                <a14:m>
                  <m:oMath xmlns:m="http://schemas.openxmlformats.org/officeDocument/2006/math">
                    <m:sSub>
                      <m:sSubPr>
                        <m:ctrlPr>
                          <a:rPr lang="en-US" altLang="en-US" i="1">
                            <a:latin typeface="Cambria Math" panose="02040503050406030204" pitchFamily="18" charset="0"/>
                            <a:ea typeface="ＭＳ Ｐゴシック" charset="-128"/>
                          </a:rPr>
                        </m:ctrlPr>
                      </m:sSubPr>
                      <m:e>
                        <m:r>
                          <a:rPr lang="en-US" altLang="en-US" i="1">
                            <a:latin typeface="Cambria Math" panose="02040503050406030204" pitchFamily="18" charset="0"/>
                            <a:ea typeface="ＭＳ Ｐゴシック" charset="-128"/>
                          </a:rPr>
                          <m:t>𝑅</m:t>
                        </m:r>
                      </m:e>
                      <m:sub>
                        <m:r>
                          <a:rPr lang="en-US" altLang="en-US" i="1">
                            <a:latin typeface="Cambria Math" panose="02040503050406030204" pitchFamily="18" charset="0"/>
                            <a:ea typeface="ＭＳ Ｐゴシック" charset="-128"/>
                          </a:rPr>
                          <m:t>𝑒𝑞</m:t>
                        </m:r>
                      </m:sub>
                    </m:sSub>
                  </m:oMath>
                </a14:m>
                <a:r>
                  <a:rPr lang="fa-IR" altLang="en-US" dirty="0">
                    <a:ea typeface="ＭＳ Ｐゴシック" charset="-128"/>
                  </a:rPr>
                  <a:t> را با خاموش‌کردن همه منابع مستقل به‌دست آورید.</a:t>
                </a:r>
                <a:endParaRPr lang="en-US" altLang="en-US" dirty="0">
                  <a:ea typeface="ＭＳ Ｐゴシック" charset="-128"/>
                </a:endParaRPr>
              </a:p>
              <a:p>
                <a:pPr>
                  <a:buFont typeface="Wingdings 2" charset="2"/>
                  <a:buNone/>
                </a:pPr>
                <a:endParaRPr lang="en-US" altLang="en-US" dirty="0">
                  <a:ea typeface="ＭＳ Ｐゴシック" charset="-128"/>
                </a:endParaRPr>
              </a:p>
              <a:p>
                <a:pPr>
                  <a:buFont typeface="Wingdings 2" charset="2"/>
                  <a:buNone/>
                </a:pPr>
                <a:r>
                  <a:rPr lang="fa-IR" altLang="en-US" dirty="0">
                    <a:ea typeface="ＭＳ Ｐゴシック" charset="-128"/>
                  </a:rPr>
                  <a:t>داریم:</a:t>
                </a:r>
                <a:endParaRPr lang="en-US" altLang="en-US" i="1" dirty="0">
                  <a:ea typeface="ＭＳ Ｐゴシック" charset="-128"/>
                </a:endParaRPr>
              </a:p>
              <a:p>
                <a:pPr>
                  <a:buFont typeface="Wingdings 2" charset="2"/>
                  <a:buNone/>
                </a:pPr>
                <a:r>
                  <a:rPr lang="en-US" altLang="en-US" i="1" dirty="0">
                    <a:ea typeface="ＭＳ Ｐゴシック" charset="-128"/>
                  </a:rPr>
                  <a:t>    </a:t>
                </a:r>
                <a14:m>
                  <m:oMath xmlns:m="http://schemas.openxmlformats.org/officeDocument/2006/math">
                    <m:sSub>
                      <m:sSubPr>
                        <m:ctrlPr>
                          <a:rPr lang="en-US" altLang="en-US" b="0" i="1" dirty="0" smtClean="0">
                            <a:latin typeface="Cambria Math" panose="02040503050406030204" pitchFamily="18" charset="0"/>
                            <a:ea typeface="ＭＳ Ｐゴシック" charset="-128"/>
                          </a:rPr>
                        </m:ctrlPr>
                      </m:sSubPr>
                      <m:e>
                        <m:r>
                          <a:rPr lang="en-US" altLang="en-US" b="0" i="1" dirty="0" smtClean="0">
                            <a:latin typeface="Cambria Math" panose="02040503050406030204" pitchFamily="18" charset="0"/>
                            <a:ea typeface="ＭＳ Ｐゴシック" charset="-128"/>
                          </a:rPr>
                          <m:t>𝐼</m:t>
                        </m:r>
                      </m:e>
                      <m:sub>
                        <m:r>
                          <a:rPr lang="en-US" altLang="en-US" b="0" i="1" dirty="0" smtClean="0">
                            <a:latin typeface="Cambria Math" panose="02040503050406030204" pitchFamily="18" charset="0"/>
                            <a:ea typeface="ＭＳ Ｐゴシック" charset="-128"/>
                          </a:rPr>
                          <m:t>𝑁</m:t>
                        </m:r>
                      </m:sub>
                    </m:sSub>
                    <m:r>
                      <a:rPr lang="en-US" altLang="en-US" i="1" dirty="0">
                        <a:latin typeface="Cambria Math" panose="02040503050406030204" pitchFamily="18" charset="0"/>
                        <a:ea typeface="ＭＳ Ｐゴシック" charset="-128"/>
                      </a:rPr>
                      <m:t>=</m:t>
                    </m:r>
                    <m:r>
                      <a:rPr lang="en-US" altLang="en-US" b="0" i="1" dirty="0" smtClean="0">
                        <a:latin typeface="Cambria Math" panose="02040503050406030204" pitchFamily="18" charset="0"/>
                        <a:ea typeface="ＭＳ Ｐゴシック" charset="-128"/>
                      </a:rPr>
                      <m:t>𝑖</m:t>
                    </m:r>
                    <m:r>
                      <a:rPr lang="en-US" altLang="en-US" b="0" i="1" baseline="-25000" dirty="0" smtClean="0">
                        <a:latin typeface="Cambria Math" panose="02040503050406030204" pitchFamily="18" charset="0"/>
                        <a:ea typeface="ＭＳ Ｐゴシック" charset="-128"/>
                      </a:rPr>
                      <m:t>𝑠</m:t>
                    </m:r>
                    <m:r>
                      <a:rPr lang="en-US" altLang="en-US" i="1" baseline="-25000" dirty="0" err="1">
                        <a:latin typeface="Cambria Math" panose="02040503050406030204" pitchFamily="18" charset="0"/>
                        <a:ea typeface="ＭＳ Ｐゴシック" charset="-128"/>
                      </a:rPr>
                      <m:t>𝑐</m:t>
                    </m:r>
                  </m:oMath>
                </a14:m>
                <a:r>
                  <a:rPr lang="en-US" altLang="en-US" i="1" dirty="0">
                    <a:ea typeface="ＭＳ Ｐゴシック" charset="-128"/>
                  </a:rPr>
                  <a:t> </a:t>
                </a:r>
                <a:r>
                  <a:rPr lang="fa-IR" altLang="en-US" dirty="0">
                    <a:ea typeface="ＭＳ Ｐゴシック" charset="-128"/>
                  </a:rPr>
                  <a:t>و</a:t>
                </a:r>
                <a:endParaRPr lang="en-US" altLang="en-US" dirty="0">
                  <a:ea typeface="ＭＳ Ｐゴシック" charset="-128"/>
                </a:endParaRPr>
              </a:p>
              <a:p>
                <a:pPr>
                  <a:buFont typeface="Wingdings 2" charset="2"/>
                  <a:buNone/>
                </a:pPr>
                <a:r>
                  <a:rPr lang="en-US" altLang="en-US" dirty="0">
                    <a:ea typeface="ＭＳ Ｐゴシック" charset="-128"/>
                  </a:rPr>
                  <a:t>    </a:t>
                </a:r>
                <a14:m>
                  <m:oMath xmlns:m="http://schemas.openxmlformats.org/officeDocument/2006/math">
                    <m:r>
                      <a:rPr lang="en-US" altLang="en-US" i="1" dirty="0">
                        <a:latin typeface="Cambria Math" panose="02040503050406030204" pitchFamily="18" charset="0"/>
                        <a:ea typeface="ＭＳ Ｐゴシック" charset="-128"/>
                      </a:rPr>
                      <m:t>𝑅</m:t>
                    </m:r>
                    <m:r>
                      <a:rPr lang="en-US" altLang="en-US" b="0" i="1" baseline="-25000" dirty="0" smtClean="0">
                        <a:latin typeface="Cambria Math" panose="02040503050406030204" pitchFamily="18" charset="0"/>
                        <a:ea typeface="ＭＳ Ｐゴシック" charset="-128"/>
                      </a:rPr>
                      <m:t>𝑁</m:t>
                    </m:r>
                    <m:r>
                      <a:rPr lang="en-US" altLang="en-US" i="1" dirty="0">
                        <a:latin typeface="Cambria Math" panose="02040503050406030204" pitchFamily="18" charset="0"/>
                        <a:ea typeface="ＭＳ Ｐゴシック" charset="-128"/>
                      </a:rPr>
                      <m:t>=</m:t>
                    </m:r>
                    <m:r>
                      <a:rPr lang="en-US" altLang="en-US" i="1" dirty="0" err="1">
                        <a:latin typeface="Cambria Math" panose="02040503050406030204" pitchFamily="18" charset="0"/>
                        <a:ea typeface="ＭＳ Ｐゴシック" charset="-128"/>
                      </a:rPr>
                      <m:t>𝑅</m:t>
                    </m:r>
                    <m:r>
                      <a:rPr lang="en-US" altLang="en-US" i="1" baseline="-25000" dirty="0" err="1">
                        <a:latin typeface="Cambria Math" panose="02040503050406030204" pitchFamily="18" charset="0"/>
                        <a:ea typeface="ＭＳ Ｐゴシック" charset="-128"/>
                      </a:rPr>
                      <m:t>𝑒𝑞</m:t>
                    </m:r>
                  </m:oMath>
                </a14:m>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p:txBody>
          </p:sp>
        </mc:Choice>
        <mc:Fallback>
          <p:sp>
            <p:nvSpPr>
              <p:cNvPr id="41987" name="Content Placeholder 2"/>
              <p:cNvSpPr>
                <a:spLocks noGrp="1" noRot="1" noChangeAspect="1" noMove="1" noResize="1" noEditPoints="1" noAdjustHandles="1" noChangeArrowheads="1" noChangeShapeType="1" noTextEdit="1"/>
              </p:cNvSpPr>
              <p:nvPr>
                <p:ph idx="1"/>
              </p:nvPr>
            </p:nvSpPr>
            <p:spPr>
              <a:xfrm>
                <a:off x="533400" y="1248028"/>
                <a:ext cx="8229600" cy="4625975"/>
              </a:xfrm>
              <a:blipFill rotWithShape="0">
                <a:blip r:embed="rId2"/>
                <a:stretch>
                  <a:fillRect t="-1054" r="-1556"/>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CE4D2D4-873F-4DCE-A089-1552C212D89F}" type="slidenum">
              <a:rPr lang="en-US" altLang="en-US" sz="1200">
                <a:solidFill>
                  <a:srgbClr val="3F3F3F"/>
                </a:solidFill>
              </a:rPr>
              <a:pPr eaLnBrk="1" hangingPunct="1"/>
              <a:t>27</a:t>
            </a:fld>
            <a:endParaRPr lang="en-US" altLang="en-US" sz="1200">
              <a:solidFill>
                <a:srgbClr val="3F3F3F"/>
              </a:solidFill>
            </a:endParaRPr>
          </a:p>
        </p:txBody>
      </p:sp>
      <p:pic>
        <p:nvPicPr>
          <p:cNvPr id="41990"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t="4497" r="71008" b="11244"/>
          <a:stretch>
            <a:fillRect/>
          </a:stretch>
        </p:blipFill>
        <p:spPr bwMode="auto">
          <a:xfrm>
            <a:off x="817136" y="3550156"/>
            <a:ext cx="2357438" cy="227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l="64780" t="4497" b="11244"/>
          <a:stretch>
            <a:fillRect/>
          </a:stretch>
        </p:blipFill>
        <p:spPr bwMode="auto">
          <a:xfrm>
            <a:off x="3173413" y="3505200"/>
            <a:ext cx="2846387" cy="226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5514609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smtClean="0"/>
              <a:t>تبدیل منابع و قضیه تونن و نورتن</a:t>
            </a:r>
            <a:endParaRPr lang="en-US" dirty="0"/>
          </a:p>
        </p:txBody>
      </p:sp>
      <mc:AlternateContent xmlns:mc="http://schemas.openxmlformats.org/markup-compatibility/2006">
        <mc:Choice xmlns:a14="http://schemas.microsoft.com/office/drawing/2010/main" Requires="a14">
          <p:sp>
            <p:nvSpPr>
              <p:cNvPr id="43011" name="Content Placeholder 2"/>
              <p:cNvSpPr>
                <a:spLocks noGrp="1"/>
              </p:cNvSpPr>
              <p:nvPr>
                <p:ph idx="1"/>
              </p:nvPr>
            </p:nvSpPr>
            <p:spPr/>
            <p:txBody>
              <a:bodyPr/>
              <a:lstStyle/>
              <a:p>
                <a:r>
                  <a:rPr lang="fa-IR" altLang="en-US" dirty="0" smtClean="0">
                    <a:ea typeface="ＭＳ Ｐゴシック" charset="-128"/>
                  </a:rPr>
                  <a:t>مدارهای معادل تونن و نورتن را می‌توان با تبدیل منابع از روی یکدیگر به‌دست آورد.</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pPr algn="ctr">
                  <a:buFont typeface="Wingdings 2" charset="2"/>
                  <a:buNone/>
                </a:pPr>
                <a14:m>
                  <m:oMathPara xmlns:m="http://schemas.openxmlformats.org/officeDocument/2006/math">
                    <m:oMathParaPr>
                      <m:jc m:val="centerGroup"/>
                    </m:oMathParaPr>
                    <m:oMath xmlns:m="http://schemas.openxmlformats.org/officeDocument/2006/math">
                      <m:r>
                        <a:rPr lang="en-US" altLang="en-US" i="1" dirty="0" smtClean="0">
                          <a:latin typeface="Cambria Math" panose="02040503050406030204" pitchFamily="18" charset="0"/>
                          <a:ea typeface="ＭＳ Ｐゴシック" charset="-128"/>
                        </a:rPr>
                        <m:t>𝑅</m:t>
                      </m:r>
                      <m:r>
                        <a:rPr lang="en-US" altLang="en-US" i="1" baseline="-25000" dirty="0">
                          <a:latin typeface="Cambria Math" panose="02040503050406030204" pitchFamily="18" charset="0"/>
                          <a:ea typeface="ＭＳ Ｐゴシック" charset="-128"/>
                        </a:rPr>
                        <m:t>𝑇𝐻</m:t>
                      </m:r>
                      <m:r>
                        <a:rPr lang="en-US" altLang="en-US" i="1" dirty="0">
                          <a:latin typeface="Cambria Math" panose="02040503050406030204" pitchFamily="18" charset="0"/>
                          <a:ea typeface="ＭＳ Ｐゴシック" charset="-128"/>
                        </a:rPr>
                        <m:t>=</m:t>
                      </m:r>
                      <m:r>
                        <a:rPr lang="en-US" altLang="en-US" i="1" dirty="0">
                          <a:latin typeface="Cambria Math" panose="02040503050406030204" pitchFamily="18" charset="0"/>
                          <a:ea typeface="ＭＳ Ｐゴシック" charset="-128"/>
                        </a:rPr>
                        <m:t>𝑅𝑁</m:t>
                      </m:r>
                      <m:r>
                        <a:rPr lang="en-US" altLang="en-US" i="1" dirty="0">
                          <a:latin typeface="Cambria Math" panose="02040503050406030204" pitchFamily="18" charset="0"/>
                          <a:ea typeface="ＭＳ Ｐゴシック" charset="-128"/>
                        </a:rPr>
                        <m:t>=</m:t>
                      </m:r>
                      <m:r>
                        <a:rPr lang="en-US" altLang="en-US" i="1" dirty="0" err="1">
                          <a:latin typeface="Cambria Math" panose="02040503050406030204" pitchFamily="18" charset="0"/>
                          <a:ea typeface="ＭＳ Ｐゴシック" charset="-128"/>
                        </a:rPr>
                        <m:t>𝑅</m:t>
                      </m:r>
                      <m:r>
                        <a:rPr lang="en-US" altLang="en-US" i="1" baseline="-25000" dirty="0" err="1">
                          <a:latin typeface="Cambria Math" panose="02040503050406030204" pitchFamily="18" charset="0"/>
                          <a:ea typeface="ＭＳ Ｐゴシック" charset="-128"/>
                        </a:rPr>
                        <m:t>𝑒𝑞</m:t>
                      </m:r>
                      <m:r>
                        <a:rPr lang="en-US" altLang="en-US" b="0" i="1" baseline="-25000" dirty="0" smtClean="0">
                          <a:latin typeface="Cambria Math" panose="02040503050406030204" pitchFamily="18" charset="0"/>
                          <a:ea typeface="ＭＳ Ｐゴシック" charset="-128"/>
                        </a:rPr>
                        <m:t> </m:t>
                      </m:r>
                      <m:r>
                        <a:rPr lang="en-US" altLang="en-US" b="0" i="1" dirty="0" smtClean="0">
                          <a:latin typeface="Cambria Math" panose="02040503050406030204" pitchFamily="18" charset="0"/>
                          <a:ea typeface="ＭＳ Ｐゴシック" charset="-128"/>
                        </a:rPr>
                        <m:t>,  </m:t>
                      </m:r>
                      <m:r>
                        <a:rPr lang="en-US" altLang="en-US" i="1" dirty="0" err="1">
                          <a:latin typeface="Cambria Math" panose="02040503050406030204" pitchFamily="18" charset="0"/>
                          <a:ea typeface="ＭＳ Ｐゴシック" charset="-128"/>
                        </a:rPr>
                        <m:t>𝑣</m:t>
                      </m:r>
                      <m:r>
                        <a:rPr lang="en-US" altLang="en-US" i="1" baseline="-25000" dirty="0" err="1">
                          <a:latin typeface="Cambria Math" panose="02040503050406030204" pitchFamily="18" charset="0"/>
                          <a:ea typeface="ＭＳ Ｐゴシック" charset="-128"/>
                        </a:rPr>
                        <m:t>𝑇𝐻</m:t>
                      </m:r>
                      <m:r>
                        <a:rPr lang="en-US" altLang="en-US" i="1" dirty="0">
                          <a:latin typeface="Cambria Math" panose="02040503050406030204" pitchFamily="18" charset="0"/>
                          <a:ea typeface="ＭＳ Ｐゴシック" charset="-128"/>
                        </a:rPr>
                        <m:t>=</m:t>
                      </m:r>
                      <m:r>
                        <a:rPr lang="en-US" altLang="en-US" i="1" dirty="0" err="1">
                          <a:latin typeface="Cambria Math" panose="02040503050406030204" pitchFamily="18" charset="0"/>
                          <a:ea typeface="ＭＳ Ｐゴシック" charset="-128"/>
                        </a:rPr>
                        <m:t>𝑖</m:t>
                      </m:r>
                      <m:r>
                        <a:rPr lang="en-US" altLang="en-US" i="1" baseline="-25000" dirty="0" err="1">
                          <a:latin typeface="Cambria Math" panose="02040503050406030204" pitchFamily="18" charset="0"/>
                          <a:ea typeface="ＭＳ Ｐゴシック" charset="-128"/>
                        </a:rPr>
                        <m:t>𝑁</m:t>
                      </m:r>
                      <m:r>
                        <a:rPr lang="en-US" altLang="en-US" i="1" dirty="0" err="1">
                          <a:latin typeface="Cambria Math" panose="02040503050406030204" pitchFamily="18" charset="0"/>
                          <a:ea typeface="ＭＳ Ｐゴシック" charset="-128"/>
                        </a:rPr>
                        <m:t>𝑅</m:t>
                      </m:r>
                      <m:r>
                        <a:rPr lang="en-US" altLang="en-US" i="1" baseline="-25000" dirty="0" err="1">
                          <a:latin typeface="Cambria Math" panose="02040503050406030204" pitchFamily="18" charset="0"/>
                          <a:ea typeface="ＭＳ Ｐゴシック" charset="-128"/>
                        </a:rPr>
                        <m:t>𝑒𝑞</m:t>
                      </m:r>
                    </m:oMath>
                  </m:oMathPara>
                </a14:m>
                <a:endParaRPr lang="en-US" altLang="en-US" i="1" baseline="-25000"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mc:Choice>
        <mc:Fallback>
          <p:sp>
            <p:nvSpPr>
              <p:cNvPr id="43011"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1250"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B7BF425-0CB6-4AEB-AE61-1E75C560A247}" type="slidenum">
              <a:rPr lang="en-US" altLang="en-US" sz="1200">
                <a:solidFill>
                  <a:srgbClr val="3F3F3F"/>
                </a:solidFill>
              </a:rPr>
              <a:pPr eaLnBrk="1" hangingPunct="1"/>
              <a:t>28</a:t>
            </a:fld>
            <a:endParaRPr lang="en-US" altLang="en-US" sz="1200">
              <a:solidFill>
                <a:srgbClr val="3F3F3F"/>
              </a:solidFill>
            </a:endParaRPr>
          </a:p>
        </p:txBody>
      </p:sp>
      <p:pic>
        <p:nvPicPr>
          <p:cNvPr id="43014" name="Picture 4" descr="hay29575_0524"/>
          <p:cNvPicPr>
            <a:picLocks noChangeAspect="1" noChangeArrowheads="1"/>
          </p:cNvPicPr>
          <p:nvPr/>
        </p:nvPicPr>
        <p:blipFill>
          <a:blip r:embed="rId3">
            <a:extLst>
              <a:ext uri="{28A0092B-C50C-407E-A947-70E740481C1C}">
                <a14:useLocalDpi xmlns:a14="http://schemas.microsoft.com/office/drawing/2010/main" val="0"/>
              </a:ext>
            </a:extLst>
          </a:blip>
          <a:srcRect t="4497" b="11244"/>
          <a:stretch>
            <a:fillRect/>
          </a:stretch>
        </p:blipFill>
        <p:spPr bwMode="auto">
          <a:xfrm>
            <a:off x="685800" y="2514600"/>
            <a:ext cx="77089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8" name="Rectangle 7"/>
          <p:cNvSpPr/>
          <p:nvPr/>
        </p:nvSpPr>
        <p:spPr>
          <a:xfrm>
            <a:off x="1669075" y="4823314"/>
            <a:ext cx="5798525" cy="1052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2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hay29575_0529"/>
          <p:cNvPicPr>
            <a:picLocks noChangeAspect="1" noChangeArrowheads="1"/>
          </p:cNvPicPr>
          <p:nvPr/>
        </p:nvPicPr>
        <p:blipFill>
          <a:blip r:embed="rId2">
            <a:extLst>
              <a:ext uri="{28A0092B-C50C-407E-A947-70E740481C1C}">
                <a14:useLocalDpi xmlns:a14="http://schemas.microsoft.com/office/drawing/2010/main" val="0"/>
              </a:ext>
            </a:extLst>
          </a:blip>
          <a:srcRect t="1939" r="45511" b="71773"/>
          <a:stretch>
            <a:fillRect/>
          </a:stretch>
        </p:blipFill>
        <p:spPr bwMode="auto">
          <a:xfrm>
            <a:off x="1674813" y="2830513"/>
            <a:ext cx="5564187"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Autofit/>
          </a:bodyPr>
          <a:lstStyle/>
          <a:p>
            <a:pPr>
              <a:defRPr/>
            </a:pPr>
            <a:r>
              <a:rPr lang="fa-IR" dirty="0" smtClean="0"/>
              <a:t>مدار معادل تونن و نورتن: مثال</a:t>
            </a:r>
            <a:endParaRPr lang="en-US" dirty="0"/>
          </a:p>
        </p:txBody>
      </p:sp>
      <p:sp>
        <p:nvSpPr>
          <p:cNvPr id="44036" name="Content Placeholder 2"/>
          <p:cNvSpPr>
            <a:spLocks noGrp="1"/>
          </p:cNvSpPr>
          <p:nvPr>
            <p:ph idx="1"/>
          </p:nvPr>
        </p:nvSpPr>
        <p:spPr>
          <a:xfrm>
            <a:off x="533400" y="1292730"/>
            <a:ext cx="8229600" cy="1476375"/>
          </a:xfrm>
        </p:spPr>
        <p:txBody>
          <a:bodyPr/>
          <a:lstStyle/>
          <a:p>
            <a:r>
              <a:rPr lang="fa-IR" altLang="en-US" dirty="0" smtClean="0">
                <a:ea typeface="ＭＳ Ｐゴシック" charset="-128"/>
              </a:rPr>
              <a:t>مدار معادل تونن و نورتن مداری که در سمت چپ مقاومت 1کیلواهم قرار دارد را محاسبه کنید.</a:t>
            </a:r>
            <a:endParaRPr lang="en-US" altLang="en-US" dirty="0">
              <a:ea typeface="ＭＳ Ｐゴシック" charset="-128"/>
            </a:endParaRPr>
          </a:p>
          <a:p>
            <a:endParaRPr lang="en-US" altLang="en-US" sz="2000" i="1"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D421A41-F580-40FB-98D0-479E0A42720C}" type="slidenum">
              <a:rPr lang="en-US" altLang="en-US" sz="1200">
                <a:solidFill>
                  <a:srgbClr val="3F3F3F"/>
                </a:solidFill>
              </a:rPr>
              <a:pPr eaLnBrk="1" hangingPunct="1"/>
              <a:t>29</a:t>
            </a:fld>
            <a:endParaRPr lang="en-US" altLang="en-US" sz="1200">
              <a:solidFill>
                <a:srgbClr val="3F3F3F"/>
              </a:solidFill>
            </a:endParaRPr>
          </a:p>
        </p:txBody>
      </p:sp>
      <p:cxnSp>
        <p:nvCxnSpPr>
          <p:cNvPr id="14" name="Straight Connector 13"/>
          <p:cNvCxnSpPr>
            <a:cxnSpLocks noChangeShapeType="1"/>
          </p:cNvCxnSpPr>
          <p:nvPr/>
        </p:nvCxnSpPr>
        <p:spPr bwMode="auto">
          <a:xfrm rot="5400000">
            <a:off x="4451351" y="4170363"/>
            <a:ext cx="2857500" cy="3175"/>
          </a:xfrm>
          <a:prstGeom prst="line">
            <a:avLst/>
          </a:prstGeom>
          <a:noFill/>
          <a:ln w="48000" cmpd="thickThin">
            <a:solidFill>
              <a:schemeClr val="accent1"/>
            </a:solidFill>
            <a:round/>
            <a:headEnd/>
            <a:tailEn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4042" name="TextBox 15"/>
          <p:cNvSpPr txBox="1">
            <a:spLocks noChangeArrowheads="1"/>
          </p:cNvSpPr>
          <p:nvPr/>
        </p:nvSpPr>
        <p:spPr bwMode="auto">
          <a:xfrm>
            <a:off x="3656013" y="5426076"/>
            <a:ext cx="16779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این مدار مدنظر است</a:t>
            </a:r>
            <a:endParaRPr lang="en-US" altLang="en-US" sz="1800" dirty="0">
              <a:cs typeface="B Nazanin" panose="00000400000000000000" pitchFamily="2" charset="-78"/>
            </a:endParaRPr>
          </a:p>
        </p:txBody>
      </p:sp>
      <p:cxnSp>
        <p:nvCxnSpPr>
          <p:cNvPr id="18" name="Straight Arrow Connector 17"/>
          <p:cNvCxnSpPr>
            <a:cxnSpLocks noChangeShapeType="1"/>
          </p:cNvCxnSpPr>
          <p:nvPr/>
        </p:nvCxnSpPr>
        <p:spPr bwMode="auto">
          <a:xfrm rot="10800000">
            <a:off x="5410200" y="5602288"/>
            <a:ext cx="381000" cy="158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2099406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قضیه جمع آثار: مثال</a:t>
            </a:r>
            <a:endParaRPr lang="en-US" dirty="0"/>
          </a:p>
        </p:txBody>
      </p:sp>
      <p:sp>
        <p:nvSpPr>
          <p:cNvPr id="7" name="Content Placeholder 6"/>
          <p:cNvSpPr>
            <a:spLocks noGrp="1"/>
          </p:cNvSpPr>
          <p:nvPr>
            <p:ph sz="quarter" idx="1"/>
          </p:nvPr>
        </p:nvSpPr>
        <p:spPr/>
        <p:txBody>
          <a:bodyPr/>
          <a:lstStyle/>
          <a:p>
            <a:r>
              <a:rPr lang="fa-IR" dirty="0" smtClean="0"/>
              <a:t>در مثال زیر، ولتاژ گره‌ها را می‌توان بر حسب جریان منابع نوشت:</a:t>
            </a:r>
          </a:p>
          <a:p>
            <a:endParaRPr lang="fa-IR" dirty="0"/>
          </a:p>
          <a:p>
            <a:endParaRPr lang="fa-IR" dirty="0" smtClean="0"/>
          </a:p>
          <a:p>
            <a:endParaRPr lang="fa-IR" dirty="0"/>
          </a:p>
          <a:p>
            <a:endParaRPr lang="fa-IR" dirty="0" smtClean="0"/>
          </a:p>
          <a:p>
            <a:r>
              <a:rPr lang="fa-IR" sz="2400" b="0" dirty="0" smtClean="0">
                <a:latin typeface="Cambria Math" panose="02040503050406030204" pitchFamily="18" charset="0"/>
              </a:rPr>
              <a:t>اگر مدار خطی باشد، روابط را می‌توان به شکل </a:t>
            </a:r>
            <a:r>
              <a:rPr lang="fa-IR" sz="2400" dirty="0" smtClean="0">
                <a:latin typeface="Cambria Math" panose="02040503050406030204" pitchFamily="18" charset="0"/>
              </a:rPr>
              <a:t>ماتریسی زیر نوشت:</a:t>
            </a:r>
            <a:endParaRPr lang="en-US" sz="2400" b="0" dirty="0" smtClean="0">
              <a:latin typeface="Cambria Math" panose="02040503050406030204" pitchFamily="18" charset="0"/>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1FF04A4-7762-4EA8-BD04-A69671D383C5}" type="slidenum">
              <a:rPr lang="en-US" altLang="en-US" sz="1200">
                <a:solidFill>
                  <a:srgbClr val="3F3F3F"/>
                </a:solidFill>
              </a:rPr>
              <a:pPr eaLnBrk="1" hangingPunct="1"/>
              <a:t>3</a:t>
            </a:fld>
            <a:endParaRPr lang="en-US" altLang="en-US" sz="1200">
              <a:solidFill>
                <a:srgbClr val="3F3F3F"/>
              </a:solidFill>
            </a:endParaRPr>
          </a:p>
        </p:txBody>
      </p:sp>
      <p:pic>
        <p:nvPicPr>
          <p:cNvPr id="17414" name="Picture 4" descr="hay29575_0501"/>
          <p:cNvPicPr>
            <a:picLocks noChangeAspect="1" noChangeArrowheads="1"/>
          </p:cNvPicPr>
          <p:nvPr/>
        </p:nvPicPr>
        <p:blipFill>
          <a:blip r:embed="rId2" cstate="print">
            <a:extLst>
              <a:ext uri="{28A0092B-C50C-407E-A947-70E740481C1C}">
                <a14:useLocalDpi xmlns:a14="http://schemas.microsoft.com/office/drawing/2010/main" val="0"/>
              </a:ext>
            </a:extLst>
          </a:blip>
          <a:srcRect t="4028"/>
          <a:stretch>
            <a:fillRect/>
          </a:stretch>
        </p:blipFill>
        <p:spPr bwMode="auto">
          <a:xfrm>
            <a:off x="533400" y="1828800"/>
            <a:ext cx="454281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1828800" y="4479250"/>
                <a:ext cx="4724400" cy="7702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d>
                        <m:dPr>
                          <m:begChr m:val="["/>
                          <m:endChr m:val="]"/>
                          <m:ctrlPr>
                            <a:rPr lang="fa-IR" sz="2400" i="1" smtClean="0">
                              <a:latin typeface="Cambria Math" panose="02040503050406030204" pitchFamily="18" charset="0"/>
                            </a:rPr>
                          </m:ctrlPr>
                        </m:dPr>
                        <m:e>
                          <m:m>
                            <m:mPr>
                              <m:mcs>
                                <m:mc>
                                  <m:mcPr>
                                    <m:count m:val="2"/>
                                    <m:mcJc m:val="center"/>
                                  </m:mcPr>
                                </m:mc>
                              </m:mcs>
                              <m:ctrlPr>
                                <a:rPr lang="fa-IR" sz="2400" i="1" smtClean="0">
                                  <a:latin typeface="Cambria Math" panose="02040503050406030204" pitchFamily="18" charset="0"/>
                                </a:rPr>
                              </m:ctrlPr>
                            </m:mPr>
                            <m:mr>
                              <m:e>
                                <m:r>
                                  <m:rPr>
                                    <m:brk m:alnAt="7"/>
                                  </m:rPr>
                                  <a:rPr lang="fa-IR" sz="2400" b="0" i="1" smtClean="0">
                                    <a:latin typeface="Cambria Math" panose="02040503050406030204" pitchFamily="18" charset="0"/>
                                  </a:rPr>
                                  <m:t>0</m:t>
                                </m:r>
                                <m:r>
                                  <m:rPr>
                                    <m:brk m:alnAt="7"/>
                                  </m:rPr>
                                  <a:rPr lang="fa-IR" sz="2400" b="0" i="1" smtClean="0">
                                    <a:latin typeface="Cambria Math" panose="02040503050406030204" pitchFamily="18" charset="0"/>
                                  </a:rPr>
                                  <m:t>.</m:t>
                                </m:r>
                                <m:r>
                                  <m:rPr>
                                    <m:brk m:alnAt="7"/>
                                  </m:rPr>
                                  <a:rPr lang="fa-IR" sz="2400" b="0" i="1" smtClean="0">
                                    <a:latin typeface="Cambria Math" panose="02040503050406030204" pitchFamily="18" charset="0"/>
                                  </a:rPr>
                                  <m:t>7</m:t>
                                </m:r>
                              </m:e>
                              <m:e>
                                <m:r>
                                  <a:rPr lang="fa-IR" sz="2400" b="0" i="1" smtClean="0">
                                    <a:latin typeface="Cambria Math" panose="02040503050406030204" pitchFamily="18" charset="0"/>
                                  </a:rPr>
                                  <m:t>−</m:t>
                                </m:r>
                                <m:r>
                                  <a:rPr lang="fa-IR" sz="2400" b="0" i="1" smtClean="0">
                                    <a:latin typeface="Cambria Math" panose="02040503050406030204" pitchFamily="18" charset="0"/>
                                  </a:rPr>
                                  <m:t>0</m:t>
                                </m:r>
                                <m:r>
                                  <a:rPr lang="fa-IR" sz="2400" b="0" i="1" smtClean="0">
                                    <a:latin typeface="Cambria Math" panose="02040503050406030204" pitchFamily="18" charset="0"/>
                                  </a:rPr>
                                  <m:t>.</m:t>
                                </m:r>
                                <m:r>
                                  <a:rPr lang="fa-IR" sz="2400" b="0" i="1" smtClean="0">
                                    <a:latin typeface="Cambria Math" panose="02040503050406030204" pitchFamily="18" charset="0"/>
                                  </a:rPr>
                                  <m:t>2</m:t>
                                </m:r>
                              </m:e>
                            </m:mr>
                            <m:mr>
                              <m:e>
                                <m:r>
                                  <a:rPr lang="fa-IR" sz="2400" b="0" i="1" smtClean="0">
                                    <a:latin typeface="Cambria Math" panose="02040503050406030204" pitchFamily="18" charset="0"/>
                                  </a:rPr>
                                  <m:t>−</m:t>
                                </m:r>
                                <m:r>
                                  <a:rPr lang="fa-IR" sz="2400" b="0" i="1" smtClean="0">
                                    <a:latin typeface="Cambria Math" panose="02040503050406030204" pitchFamily="18" charset="0"/>
                                  </a:rPr>
                                  <m:t>0</m:t>
                                </m:r>
                                <m:r>
                                  <a:rPr lang="fa-IR" sz="2400" b="0" i="1" smtClean="0">
                                    <a:latin typeface="Cambria Math" panose="02040503050406030204" pitchFamily="18" charset="0"/>
                                  </a:rPr>
                                  <m:t>.</m:t>
                                </m:r>
                                <m:r>
                                  <a:rPr lang="fa-IR" sz="2400" b="0" i="1" smtClean="0">
                                    <a:latin typeface="Cambria Math" panose="02040503050406030204" pitchFamily="18" charset="0"/>
                                  </a:rPr>
                                  <m:t>2</m:t>
                                </m:r>
                              </m:e>
                              <m:e>
                                <m:r>
                                  <a:rPr lang="fa-IR" sz="2400" b="0" i="1" smtClean="0">
                                    <a:latin typeface="Cambria Math" panose="02040503050406030204" pitchFamily="18" charset="0"/>
                                  </a:rPr>
                                  <m:t>1</m:t>
                                </m:r>
                                <m:r>
                                  <a:rPr lang="fa-IR" sz="2400" b="0" i="1" smtClean="0">
                                    <a:latin typeface="Cambria Math" panose="02040503050406030204" pitchFamily="18" charset="0"/>
                                  </a:rPr>
                                  <m:t>.</m:t>
                                </m:r>
                                <m:r>
                                  <a:rPr lang="fa-IR" sz="2400" b="0" i="1" smtClean="0">
                                    <a:latin typeface="Cambria Math" panose="02040503050406030204" pitchFamily="18" charset="0"/>
                                  </a:rPr>
                                  <m:t>2</m:t>
                                </m:r>
                              </m:e>
                            </m:mr>
                          </m:m>
                        </m:e>
                      </m:d>
                      <m:d>
                        <m:dPr>
                          <m:begChr m:val="["/>
                          <m:endChr m:val="]"/>
                          <m:ctrlPr>
                            <a:rPr lang="fa-IR" sz="2400" i="1" smtClean="0">
                              <a:latin typeface="Cambria Math" panose="02040503050406030204" pitchFamily="18" charset="0"/>
                            </a:rPr>
                          </m:ctrlPr>
                        </m:dPr>
                        <m:e>
                          <m:m>
                            <m:mPr>
                              <m:mcs>
                                <m:mc>
                                  <m:mcPr>
                                    <m:count m:val="1"/>
                                    <m:mcJc m:val="center"/>
                                  </m:mcPr>
                                </m:mc>
                              </m:mcs>
                              <m:ctrlPr>
                                <a:rPr lang="fa-IR" sz="240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𝑣</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2</m:t>
                                    </m:r>
                                  </m:sub>
                                </m:sSub>
                              </m:e>
                            </m:mr>
                          </m:m>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𝑖</m:t>
                                    </m:r>
                                  </m:e>
                                  <m:sub>
                                    <m:r>
                                      <m:rPr>
                                        <m:brk m:alnAt="7"/>
                                      </m:rPr>
                                      <a:rPr lang="en-US" sz="2400" b="0" i="1" smtClean="0">
                                        <a:latin typeface="Cambria Math" panose="02040503050406030204" pitchFamily="18" charset="0"/>
                                      </a:rPr>
                                      <m:t>𝑎</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𝑖</m:t>
                                    </m:r>
                                  </m:e>
                                  <m:sub>
                                    <m:r>
                                      <a:rPr lang="en-US" sz="2400" b="0" i="1" smtClean="0">
                                        <a:latin typeface="Cambria Math" panose="02040503050406030204" pitchFamily="18" charset="0"/>
                                      </a:rPr>
                                      <m:t>𝑏</m:t>
                                    </m:r>
                                  </m:sub>
                                </m:sSub>
                              </m:e>
                            </m:mr>
                          </m:m>
                        </m:e>
                      </m:d>
                    </m:oMath>
                  </m:oMathPara>
                </a14:m>
                <a:endParaRPr lang="en-US" sz="2400" b="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1828800" y="4479250"/>
                <a:ext cx="4724400" cy="770275"/>
              </a:xfrm>
              <a:prstGeom prst="rect">
                <a:avLst/>
              </a:prstGeom>
              <a:blipFill rotWithShape="0">
                <a:blip r:embed="rId3"/>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flipH="1">
                <a:off x="1752600" y="5363825"/>
                <a:ext cx="5164138" cy="7702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𝐴</m:t>
                      </m:r>
                      <m:d>
                        <m:dPr>
                          <m:begChr m:val="["/>
                          <m:endChr m:val="]"/>
                          <m:ctrlPr>
                            <a:rPr lang="fa-IR" sz="2400" i="1">
                              <a:latin typeface="Cambria Math" panose="02040503050406030204" pitchFamily="18" charset="0"/>
                            </a:rPr>
                          </m:ctrlPr>
                        </m:dPr>
                        <m:e>
                          <m:m>
                            <m:mPr>
                              <m:mcs>
                                <m:mc>
                                  <m:mcPr>
                                    <m:count m:val="1"/>
                                    <m:mcJc m:val="center"/>
                                  </m:mcPr>
                                </m:mc>
                              </m:mcs>
                              <m:ctrlPr>
                                <a:rPr lang="fa-IR"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𝑣</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2</m:t>
                                    </m:r>
                                  </m:sub>
                                </m:sSub>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𝑖</m:t>
                                    </m:r>
                                  </m:e>
                                  <m:sub>
                                    <m:r>
                                      <m:rPr>
                                        <m:brk m:alnAt="7"/>
                                      </m:rPr>
                                      <a:rPr lang="en-US" sz="2400" i="1">
                                        <a:latin typeface="Cambria Math" panose="02040503050406030204" pitchFamily="18" charset="0"/>
                                      </a:rPr>
                                      <m:t>𝑎</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𝑏</m:t>
                                    </m:r>
                                  </m:sub>
                                </m:sSub>
                              </m:e>
                            </m:mr>
                          </m:m>
                        </m:e>
                      </m:d>
                      <m:r>
                        <a:rPr lang="en-US" sz="2400" i="1">
                          <a:latin typeface="Cambria Math" panose="02040503050406030204" pitchFamily="18" charset="0"/>
                        </a:rPr>
                        <m:t>→</m:t>
                      </m:r>
                      <m:d>
                        <m:dPr>
                          <m:begChr m:val="["/>
                          <m:endChr m:val="]"/>
                          <m:ctrlPr>
                            <a:rPr lang="fa-IR" sz="2400" i="1">
                              <a:latin typeface="Cambria Math" panose="02040503050406030204" pitchFamily="18" charset="0"/>
                            </a:rPr>
                          </m:ctrlPr>
                        </m:dPr>
                        <m:e>
                          <m:m>
                            <m:mPr>
                              <m:mcs>
                                <m:mc>
                                  <m:mcPr>
                                    <m:count m:val="1"/>
                                    <m:mcJc m:val="center"/>
                                  </m:mcPr>
                                </m:mc>
                              </m:mcs>
                              <m:ctrlPr>
                                <a:rPr lang="fa-IR"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𝑣</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2</m:t>
                                    </m:r>
                                  </m:sub>
                                </m:sSub>
                              </m:e>
                            </m:mr>
                          </m:m>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m:t>
                          </m:r>
                          <m:r>
                            <a:rPr lang="en-US" sz="2400" i="1">
                              <a:latin typeface="Cambria Math" panose="02040503050406030204" pitchFamily="18" charset="0"/>
                            </a:rPr>
                            <m:t>1</m:t>
                          </m:r>
                        </m:sup>
                      </m:sSup>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𝑖</m:t>
                                    </m:r>
                                  </m:e>
                                  <m:sub>
                                    <m:r>
                                      <m:rPr>
                                        <m:brk m:alnAt="7"/>
                                      </m:rPr>
                                      <a:rPr lang="en-US" sz="2400" i="1">
                                        <a:latin typeface="Cambria Math" panose="02040503050406030204" pitchFamily="18" charset="0"/>
                                      </a:rPr>
                                      <m:t>𝑎</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𝑏</m:t>
                                    </m:r>
                                  </m:sub>
                                </m:sSub>
                              </m:e>
                            </m:mr>
                          </m:m>
                        </m:e>
                      </m:d>
                    </m:oMath>
                  </m:oMathPara>
                </a14:m>
                <a:endParaRPr lang="fa-IR" sz="2400"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752600" y="5363825"/>
                <a:ext cx="5164138" cy="770275"/>
              </a:xfrm>
              <a:prstGeom prst="rect">
                <a:avLst/>
              </a:prstGeom>
              <a:blipFill rotWithShape="0">
                <a:blip r:embed="rId4"/>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410200" y="1742101"/>
                <a:ext cx="3200400" cy="1991699"/>
              </a:xfrm>
              <a:prstGeom prst="rect">
                <a:avLst/>
              </a:prstGeom>
              <a:noFill/>
            </p:spPr>
            <p:txBody>
              <a:bodyPr wrap="square" rtlCol="1">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2</m:t>
                              </m:r>
                            </m:sub>
                          </m:sSub>
                        </m:num>
                        <m:den>
                          <m:r>
                            <a:rPr lang="en-US" sz="2400" i="1">
                              <a:latin typeface="Cambria Math" panose="02040503050406030204" pitchFamily="18" charset="0"/>
                            </a:rPr>
                            <m:t>5</m:t>
                          </m:r>
                        </m:den>
                      </m:f>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1</m:t>
                              </m:r>
                            </m:sub>
                          </m:sSub>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𝑎</m:t>
                          </m:r>
                        </m:sub>
                      </m:sSub>
                      <m:r>
                        <a:rPr lang="en-US" sz="2400" i="1">
                          <a:latin typeface="Cambria Math" panose="02040503050406030204" pitchFamily="18" charset="0"/>
                        </a:rPr>
                        <m:t>=</m:t>
                      </m:r>
                      <m:r>
                        <a:rPr lang="en-US" sz="2400" i="1">
                          <a:latin typeface="Cambria Math" panose="02040503050406030204" pitchFamily="18" charset="0"/>
                        </a:rPr>
                        <m:t>0</m:t>
                      </m:r>
                    </m:oMath>
                  </m:oMathPara>
                </a14:m>
                <a:endParaRPr lang="en-US" sz="2400" dirty="0"/>
              </a:p>
              <a:p>
                <a:pPr>
                  <a:lnSpc>
                    <a:spcPct val="150000"/>
                  </a:lnSpc>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1</m:t>
                              </m:r>
                            </m:sub>
                          </m:sSub>
                        </m:num>
                        <m:den>
                          <m:r>
                            <a:rPr lang="en-US" sz="2400" i="1">
                              <a:latin typeface="Cambria Math" panose="02040503050406030204" pitchFamily="18" charset="0"/>
                            </a:rPr>
                            <m:t>5</m:t>
                          </m:r>
                        </m:den>
                      </m:f>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2</m:t>
                              </m:r>
                            </m:sub>
                          </m:sSub>
                        </m:num>
                        <m:den>
                          <m:r>
                            <a:rPr lang="en-US" sz="2400" i="1">
                              <a:latin typeface="Cambria Math" panose="02040503050406030204" pitchFamily="18" charset="0"/>
                            </a:rPr>
                            <m:t>1</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𝑏</m:t>
                          </m:r>
                        </m:sub>
                      </m:sSub>
                      <m:r>
                        <a:rPr lang="en-US" sz="2400" i="1">
                          <a:latin typeface="Cambria Math" panose="02040503050406030204" pitchFamily="18" charset="0"/>
                        </a:rPr>
                        <m:t>=</m:t>
                      </m:r>
                      <m:r>
                        <a:rPr lang="en-US" sz="2400" i="1">
                          <a:latin typeface="Cambria Math" panose="02040503050406030204" pitchFamily="18" charset="0"/>
                        </a:rPr>
                        <m:t>0</m:t>
                      </m:r>
                    </m:oMath>
                  </m:oMathPara>
                </a14:m>
                <a:endParaRPr lang="fa-IR"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410200" y="1742101"/>
                <a:ext cx="3200400" cy="1991699"/>
              </a:xfrm>
              <a:prstGeom prst="rect">
                <a:avLst/>
              </a:prstGeom>
              <a:blipFill rotWithShape="0">
                <a:blip r:embed="rId5"/>
                <a:stretch>
                  <a:fillRect/>
                </a:stretch>
              </a:blipFill>
            </p:spPr>
            <p:txBody>
              <a:bodyPr/>
              <a:lstStyle/>
              <a:p>
                <a:r>
                  <a:rPr lang="fa-IR">
                    <a:noFill/>
                  </a:rPr>
                  <a:t> </a:t>
                </a:r>
              </a:p>
            </p:txBody>
          </p:sp>
        </mc:Fallback>
      </mc:AlternateContent>
    </p:spTree>
    <p:extLst>
      <p:ext uri="{BB962C8B-B14F-4D97-AF65-F5344CB8AC3E}">
        <p14:creationId xmlns:p14="http://schemas.microsoft.com/office/powerpoint/2010/main" val="171276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a:t>مدار معادل تونن و نورتن: مثال</a:t>
            </a:r>
            <a:endParaRPr 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C033B71-E08E-4A45-A7F1-7A64BED21D42}" type="slidenum">
              <a:rPr lang="en-US" altLang="en-US" sz="1200">
                <a:solidFill>
                  <a:srgbClr val="3F3F3F"/>
                </a:solidFill>
              </a:rPr>
              <a:pPr eaLnBrk="1" hangingPunct="1"/>
              <a:t>30</a:t>
            </a:fld>
            <a:endParaRPr lang="en-US" altLang="en-US" sz="1200">
              <a:solidFill>
                <a:srgbClr val="3F3F3F"/>
              </a:solidFill>
            </a:endParaRPr>
          </a:p>
        </p:txBody>
      </p:sp>
      <p:pic>
        <p:nvPicPr>
          <p:cNvPr id="45061" name="Picture 4" descr="hay29575_0529"/>
          <p:cNvPicPr>
            <a:picLocks noChangeAspect="1" noChangeArrowheads="1"/>
          </p:cNvPicPr>
          <p:nvPr/>
        </p:nvPicPr>
        <p:blipFill>
          <a:blip r:embed="rId2">
            <a:extLst>
              <a:ext uri="{28A0092B-C50C-407E-A947-70E740481C1C}">
                <a14:useLocalDpi xmlns:a14="http://schemas.microsoft.com/office/drawing/2010/main" val="0"/>
              </a:ext>
            </a:extLst>
          </a:blip>
          <a:srcRect t="1939" r="45511" b="71773"/>
          <a:stretch>
            <a:fillRect/>
          </a:stretch>
        </p:blipFill>
        <p:spPr bwMode="auto">
          <a:xfrm>
            <a:off x="1862138" y="1295400"/>
            <a:ext cx="4967287"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4" descr="hay29575_0529"/>
          <p:cNvPicPr>
            <a:picLocks noChangeAspect="1" noChangeArrowheads="1"/>
          </p:cNvPicPr>
          <p:nvPr/>
        </p:nvPicPr>
        <p:blipFill>
          <a:blip r:embed="rId2">
            <a:extLst>
              <a:ext uri="{28A0092B-C50C-407E-A947-70E740481C1C}">
                <a14:useLocalDpi xmlns:a14="http://schemas.microsoft.com/office/drawing/2010/main" val="0"/>
              </a:ext>
            </a:extLst>
          </a:blip>
          <a:srcRect l="9148" t="36308" r="54265" b="38551"/>
          <a:stretch>
            <a:fillRect/>
          </a:stretch>
        </p:blipFill>
        <p:spPr bwMode="auto">
          <a:xfrm>
            <a:off x="125413" y="3862387"/>
            <a:ext cx="347345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4" descr="hay29575_0529"/>
          <p:cNvPicPr>
            <a:picLocks noChangeAspect="1" noChangeArrowheads="1"/>
          </p:cNvPicPr>
          <p:nvPr/>
        </p:nvPicPr>
        <p:blipFill>
          <a:blip r:embed="rId2">
            <a:extLst>
              <a:ext uri="{28A0092B-C50C-407E-A947-70E740481C1C}">
                <a14:useLocalDpi xmlns:a14="http://schemas.microsoft.com/office/drawing/2010/main" val="0"/>
              </a:ext>
            </a:extLst>
          </a:blip>
          <a:srcRect l="55107" t="36868" b="38889"/>
          <a:stretch>
            <a:fillRect/>
          </a:stretch>
        </p:blipFill>
        <p:spPr bwMode="auto">
          <a:xfrm>
            <a:off x="5229225" y="3862387"/>
            <a:ext cx="386397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p:cNvCxnSpPr>
            <a:cxnSpLocks noChangeShapeType="1"/>
          </p:cNvCxnSpPr>
          <p:nvPr/>
        </p:nvCxnSpPr>
        <p:spPr bwMode="auto">
          <a:xfrm rot="5400000">
            <a:off x="1772444" y="3240881"/>
            <a:ext cx="539750" cy="360362"/>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Arrow Connector 12"/>
          <p:cNvCxnSpPr>
            <a:cxnSpLocks noChangeShapeType="1"/>
          </p:cNvCxnSpPr>
          <p:nvPr/>
        </p:nvCxnSpPr>
        <p:spPr bwMode="auto">
          <a:xfrm rot="16200000" flipH="1">
            <a:off x="5346700" y="3341687"/>
            <a:ext cx="723900" cy="3429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rot="10800000" flipV="1">
            <a:off x="3598863" y="4999037"/>
            <a:ext cx="1417637" cy="57150"/>
          </a:xfrm>
          <a:prstGeom prst="straightConnector1">
            <a:avLst/>
          </a:prstGeom>
          <a:noFill/>
          <a:ln w="48000" cmpd="thickThin">
            <a:solidFill>
              <a:schemeClr val="accent1"/>
            </a:solidFill>
            <a:round/>
            <a:headEnd type="arrow" w="med" len="me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5067" name="TextBox 15"/>
          <p:cNvSpPr txBox="1">
            <a:spLocks noChangeArrowheads="1"/>
          </p:cNvSpPr>
          <p:nvPr/>
        </p:nvSpPr>
        <p:spPr bwMode="auto">
          <a:xfrm>
            <a:off x="6096000" y="3440668"/>
            <a:ext cx="570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نورتن</a:t>
            </a:r>
            <a:endParaRPr lang="en-US" altLang="en-US" sz="1800" dirty="0">
              <a:cs typeface="B Nazanin" panose="00000400000000000000" pitchFamily="2" charset="-78"/>
            </a:endParaRPr>
          </a:p>
        </p:txBody>
      </p:sp>
      <p:sp>
        <p:nvSpPr>
          <p:cNvPr id="45068" name="TextBox 16"/>
          <p:cNvSpPr txBox="1">
            <a:spLocks noChangeArrowheads="1"/>
          </p:cNvSpPr>
          <p:nvPr/>
        </p:nvSpPr>
        <p:spPr bwMode="auto">
          <a:xfrm>
            <a:off x="1371600" y="3151187"/>
            <a:ext cx="1252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تونن</a:t>
            </a:r>
            <a:endParaRPr lang="en-US" altLang="en-US" sz="1800" dirty="0">
              <a:cs typeface="B Nazanin" panose="00000400000000000000" pitchFamily="2" charset="-78"/>
            </a:endParaRPr>
          </a:p>
        </p:txBody>
      </p:sp>
      <p:sp>
        <p:nvSpPr>
          <p:cNvPr id="45069" name="TextBox 17"/>
          <p:cNvSpPr txBox="1">
            <a:spLocks noChangeArrowheads="1"/>
          </p:cNvSpPr>
          <p:nvPr/>
        </p:nvSpPr>
        <p:spPr bwMode="auto">
          <a:xfrm>
            <a:off x="3400425" y="4224337"/>
            <a:ext cx="182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Source Transformation</a:t>
            </a: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7" name="Rectangle 16"/>
          <p:cNvSpPr/>
          <p:nvPr/>
        </p:nvSpPr>
        <p:spPr>
          <a:xfrm>
            <a:off x="343332" y="4003675"/>
            <a:ext cx="8749868" cy="210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313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smtClean="0"/>
              <a:t>مدار معادل تونن و نورتن و منابع وابسته</a:t>
            </a:r>
            <a:endParaRPr lang="en-US" dirty="0"/>
          </a:p>
        </p:txBody>
      </p:sp>
      <mc:AlternateContent xmlns:mc="http://schemas.openxmlformats.org/markup-compatibility/2006">
        <mc:Choice xmlns:a14="http://schemas.microsoft.com/office/drawing/2010/main" Requires="a14">
          <p:sp>
            <p:nvSpPr>
              <p:cNvPr id="46083" name="Content Placeholder 2"/>
              <p:cNvSpPr>
                <a:spLocks noGrp="1"/>
              </p:cNvSpPr>
              <p:nvPr>
                <p:ph idx="1"/>
              </p:nvPr>
            </p:nvSpPr>
            <p:spPr/>
            <p:txBody>
              <a:bodyPr/>
              <a:lstStyle/>
              <a:p>
                <a:r>
                  <a:rPr lang="fa-IR" altLang="en-US" dirty="0" smtClean="0">
                    <a:ea typeface="ＭＳ Ｐゴシック" charset="-128"/>
                  </a:rPr>
                  <a:t>روش اول: محاسبه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𝑉</m:t>
                        </m:r>
                      </m:e>
                      <m:sub>
                        <m:r>
                          <a:rPr lang="en-US" altLang="en-US" b="0" i="1" smtClean="0">
                            <a:latin typeface="Cambria Math" panose="02040503050406030204" pitchFamily="18" charset="0"/>
                            <a:ea typeface="ＭＳ Ｐゴシック" charset="-128"/>
                          </a:rPr>
                          <m:t>𝑇𝐻</m:t>
                        </m:r>
                      </m:sub>
                    </m:sSub>
                  </m:oMath>
                </a14:m>
                <a:r>
                  <a:rPr lang="fa-IR" altLang="en-US" i="1" baseline="-25000" dirty="0" smtClean="0">
                    <a:ea typeface="ＭＳ Ｐゴシック" charset="-128"/>
                  </a:rPr>
                  <a:t> </a:t>
                </a:r>
                <a:r>
                  <a:rPr lang="fa-IR" altLang="en-US" dirty="0" smtClean="0">
                    <a:ea typeface="ＭＳ Ｐゴシック" charset="-128"/>
                  </a:rPr>
                  <a:t>و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𝐼</m:t>
                        </m:r>
                      </m:e>
                      <m:sub>
                        <m:r>
                          <a:rPr lang="en-US" altLang="en-US" b="0" i="1" smtClean="0">
                            <a:latin typeface="Cambria Math" panose="02040503050406030204" pitchFamily="18" charset="0"/>
                            <a:ea typeface="ＭＳ Ｐゴシック" charset="-128"/>
                          </a:rPr>
                          <m:t>𝑁</m:t>
                        </m:r>
                      </m:sub>
                    </m:sSub>
                  </m:oMath>
                </a14:m>
                <a:r>
                  <a:rPr lang="fa-IR" altLang="en-US" dirty="0" smtClean="0">
                    <a:ea typeface="ＭＳ Ｐゴシック" charset="-128"/>
                  </a:rPr>
                  <a:t> و محاسبه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𝑇𝐻</m:t>
                        </m:r>
                      </m:sub>
                    </m:sSub>
                  </m:oMath>
                </a14:m>
                <a:r>
                  <a:rPr lang="fa-IR" altLang="en-US" dirty="0" smtClean="0">
                    <a:ea typeface="ＭＳ Ｐゴシック" charset="-128"/>
                  </a:rPr>
                  <a:t> از طریق:</a:t>
                </a:r>
              </a:p>
              <a:p>
                <a:pPr marL="0" indent="0" algn="l" rtl="0">
                  <a:buNone/>
                </a:pPr>
                <a14:m>
                  <m:oMathPara xmlns:m="http://schemas.openxmlformats.org/officeDocument/2006/math">
                    <m:oMathParaPr>
                      <m:jc m:val="centerGroup"/>
                    </m:oMathParaPr>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𝑇𝐻</m:t>
                          </m:r>
                        </m:sub>
                      </m:sSub>
                      <m:r>
                        <a:rPr lang="en-US" altLang="en-US" b="0" i="1" smtClean="0">
                          <a:latin typeface="Cambria Math" panose="02040503050406030204" pitchFamily="18" charset="0"/>
                          <a:ea typeface="ＭＳ Ｐゴシック" charset="-128"/>
                        </a:rPr>
                        <m:t>=</m:t>
                      </m:r>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𝑅</m:t>
                          </m:r>
                        </m:e>
                        <m:sub>
                          <m:r>
                            <a:rPr lang="en-US" altLang="en-US" b="0" i="1" smtClean="0">
                              <a:latin typeface="Cambria Math" panose="02040503050406030204" pitchFamily="18" charset="0"/>
                              <a:ea typeface="ＭＳ Ｐゴシック" charset="-128"/>
                            </a:rPr>
                            <m:t>𝑁</m:t>
                          </m:r>
                        </m:sub>
                      </m:sSub>
                      <m:r>
                        <a:rPr lang="en-US" altLang="en-US" b="0" i="1" smtClean="0">
                          <a:latin typeface="Cambria Math" panose="02040503050406030204" pitchFamily="18" charset="0"/>
                          <a:ea typeface="ＭＳ Ｐゴシック" charset="-128"/>
                        </a:rPr>
                        <m:t>=</m:t>
                      </m:r>
                      <m:f>
                        <m:fPr>
                          <m:ctrlPr>
                            <a:rPr lang="en-US" altLang="en-US" b="0" i="1" smtClean="0">
                              <a:latin typeface="Cambria Math" panose="02040503050406030204" pitchFamily="18" charset="0"/>
                              <a:ea typeface="ＭＳ Ｐゴシック" charset="-128"/>
                            </a:rPr>
                          </m:ctrlPr>
                        </m:fPr>
                        <m:num>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𝑉</m:t>
                              </m:r>
                            </m:e>
                            <m:sub>
                              <m:r>
                                <a:rPr lang="en-US" altLang="en-US" b="0" i="1" smtClean="0">
                                  <a:latin typeface="Cambria Math" panose="02040503050406030204" pitchFamily="18" charset="0"/>
                                  <a:ea typeface="ＭＳ Ｐゴシック" charset="-128"/>
                                </a:rPr>
                                <m:t>𝑇𝐻</m:t>
                              </m:r>
                            </m:sub>
                          </m:sSub>
                        </m:num>
                        <m:den>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𝐼</m:t>
                              </m:r>
                            </m:e>
                            <m:sub>
                              <m:r>
                                <a:rPr lang="en-US" altLang="en-US" b="0" i="1" smtClean="0">
                                  <a:latin typeface="Cambria Math" panose="02040503050406030204" pitchFamily="18" charset="0"/>
                                  <a:ea typeface="ＭＳ Ｐゴシック" charset="-128"/>
                                </a:rPr>
                                <m:t>𝑁</m:t>
                              </m:r>
                            </m:sub>
                          </m:sSub>
                        </m:den>
                      </m:f>
                    </m:oMath>
                  </m:oMathPara>
                </a14:m>
                <a:endParaRPr lang="en-US" altLang="en-US" b="0" dirty="0" smtClean="0">
                  <a:ea typeface="ＭＳ Ｐゴシック" charset="-128"/>
                </a:endParaRPr>
              </a:p>
              <a:p>
                <a:r>
                  <a:rPr lang="fa-IR" altLang="en-US" dirty="0" smtClean="0">
                    <a:ea typeface="ＭＳ Ｐゴシック" charset="-128"/>
                  </a:rPr>
                  <a:t>مثال:</a:t>
                </a:r>
                <a:endParaRPr lang="en-US" altLang="en-US" dirty="0">
                  <a:ea typeface="ＭＳ Ｐゴシック" charset="-128"/>
                </a:endParaRPr>
              </a:p>
            </p:txBody>
          </p:sp>
        </mc:Choice>
        <mc:Fallback>
          <p:sp>
            <p:nvSpPr>
              <p:cNvPr id="4608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875"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6EC9564-0EED-4F87-8155-42A84D8AF459}" type="slidenum">
              <a:rPr lang="en-US" altLang="en-US" sz="1200">
                <a:solidFill>
                  <a:srgbClr val="3F3F3F"/>
                </a:solidFill>
              </a:rPr>
              <a:pPr eaLnBrk="1" hangingPunct="1"/>
              <a:t>31</a:t>
            </a:fld>
            <a:endParaRPr lang="en-US" altLang="en-US" sz="1200">
              <a:solidFill>
                <a:srgbClr val="3F3F3F"/>
              </a:solidFill>
            </a:endParaRPr>
          </a:p>
        </p:txBody>
      </p:sp>
      <p:pic>
        <p:nvPicPr>
          <p:cNvPr id="46086" name="Picture 4" descr="hay29575_0531"/>
          <p:cNvPicPr>
            <a:picLocks noChangeAspect="1" noChangeArrowheads="1"/>
          </p:cNvPicPr>
          <p:nvPr/>
        </p:nvPicPr>
        <p:blipFill>
          <a:blip r:embed="rId3">
            <a:extLst>
              <a:ext uri="{28A0092B-C50C-407E-A947-70E740481C1C}">
                <a14:useLocalDpi xmlns:a14="http://schemas.microsoft.com/office/drawing/2010/main" val="0"/>
              </a:ext>
            </a:extLst>
          </a:blip>
          <a:srcRect t="2448" r="48584" b="55051"/>
          <a:stretch>
            <a:fillRect/>
          </a:stretch>
        </p:blipFill>
        <p:spPr bwMode="auto">
          <a:xfrm>
            <a:off x="457200" y="4051300"/>
            <a:ext cx="3773488"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4" descr="hay29575_0531"/>
          <p:cNvPicPr>
            <a:picLocks noChangeAspect="1" noChangeArrowheads="1"/>
          </p:cNvPicPr>
          <p:nvPr/>
        </p:nvPicPr>
        <p:blipFill>
          <a:blip r:embed="rId3">
            <a:extLst>
              <a:ext uri="{28A0092B-C50C-407E-A947-70E740481C1C}">
                <a14:useLocalDpi xmlns:a14="http://schemas.microsoft.com/office/drawing/2010/main" val="0"/>
              </a:ext>
            </a:extLst>
          </a:blip>
          <a:srcRect l="26822" t="56229" r="35107" b="6972"/>
          <a:stretch>
            <a:fillRect/>
          </a:stretch>
        </p:blipFill>
        <p:spPr bwMode="auto">
          <a:xfrm>
            <a:off x="5410200" y="4116388"/>
            <a:ext cx="279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a:cxnSpLocks noChangeShapeType="1"/>
          </p:cNvCxnSpPr>
          <p:nvPr/>
        </p:nvCxnSpPr>
        <p:spPr bwMode="auto">
          <a:xfrm flipV="1">
            <a:off x="4406900" y="4914900"/>
            <a:ext cx="1003300" cy="127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0" name="Rectangle 9"/>
          <p:cNvSpPr/>
          <p:nvPr/>
        </p:nvSpPr>
        <p:spPr>
          <a:xfrm>
            <a:off x="4386136" y="3838575"/>
            <a:ext cx="4300664" cy="210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22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a:t>مدار معادل تونن و نورتن و منابع وابسته</a:t>
            </a:r>
            <a:endParaRPr lang="en-US" dirty="0"/>
          </a:p>
        </p:txBody>
      </p:sp>
      <mc:AlternateContent xmlns:mc="http://schemas.openxmlformats.org/markup-compatibility/2006">
        <mc:Choice xmlns:a14="http://schemas.microsoft.com/office/drawing/2010/main" Requires="a14">
          <p:sp>
            <p:nvSpPr>
              <p:cNvPr id="47107" name="Content Placeholder 2"/>
              <p:cNvSpPr>
                <a:spLocks noGrp="1"/>
              </p:cNvSpPr>
              <p:nvPr>
                <p:ph idx="1"/>
              </p:nvPr>
            </p:nvSpPr>
            <p:spPr/>
            <p:txBody>
              <a:bodyPr/>
              <a:lstStyle/>
              <a:p>
                <a:r>
                  <a:rPr lang="fa-IR" altLang="en-US" dirty="0" smtClean="0">
                    <a:ea typeface="ＭＳ Ｐゴシック" charset="-128"/>
                  </a:rPr>
                  <a:t>وقتی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𝑉</m:t>
                        </m:r>
                      </m:e>
                      <m:sub>
                        <m:r>
                          <a:rPr lang="en-US" altLang="en-US" b="0" i="1" smtClean="0">
                            <a:latin typeface="Cambria Math" panose="02040503050406030204" pitchFamily="18" charset="0"/>
                            <a:ea typeface="ＭＳ Ｐゴシック" charset="-128"/>
                          </a:rPr>
                          <m:t>𝑇𝐻</m:t>
                        </m:r>
                      </m:sub>
                    </m:sSub>
                  </m:oMath>
                </a14:m>
                <a:r>
                  <a:rPr lang="fa-IR" altLang="en-US" dirty="0" smtClean="0">
                    <a:ea typeface="ＭＳ Ｐゴシック" charset="-128"/>
                  </a:rPr>
                  <a:t> و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𝐼</m:t>
                        </m:r>
                      </m:e>
                      <m:sub>
                        <m:r>
                          <a:rPr lang="en-US" altLang="en-US" b="0" i="1" smtClean="0">
                            <a:latin typeface="Cambria Math" panose="02040503050406030204" pitchFamily="18" charset="0"/>
                            <a:ea typeface="ＭＳ Ｐゴシック" charset="-128"/>
                          </a:rPr>
                          <m:t>𝑁</m:t>
                        </m:r>
                      </m:sub>
                    </m:sSub>
                  </m:oMath>
                </a14:m>
                <a:r>
                  <a:rPr lang="fa-IR" altLang="en-US" dirty="0" smtClean="0">
                    <a:ea typeface="ＭＳ Ｐゴシック" charset="-128"/>
                  </a:rPr>
                  <a:t> هر دو صفر باشند، روش اول شکست می‌خورد.</a:t>
                </a:r>
              </a:p>
              <a:p>
                <a:r>
                  <a:rPr lang="fa-IR" altLang="en-US" dirty="0" smtClean="0">
                    <a:ea typeface="ＭＳ Ｐゴシック" charset="-128"/>
                  </a:rPr>
                  <a:t>روش دوم: استفاده از یک منبع تست</a:t>
                </a:r>
              </a:p>
              <a:p>
                <a:r>
                  <a:rPr lang="fa-IR" altLang="en-US" dirty="0" smtClean="0">
                    <a:ea typeface="ＭＳ Ｐゴシック" charset="-128"/>
                  </a:rPr>
                  <a:t>در مثال زیر،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𝑣</m:t>
                        </m:r>
                      </m:e>
                      <m:sub>
                        <m:r>
                          <a:rPr lang="en-US" altLang="en-US" b="0" i="1" smtClean="0">
                            <a:latin typeface="Cambria Math" panose="02040503050406030204" pitchFamily="18" charset="0"/>
                            <a:ea typeface="ＭＳ Ｐゴシック" charset="-128"/>
                          </a:rPr>
                          <m:t>𝑡𝑒𝑠𝑡</m:t>
                        </m:r>
                      </m:sub>
                    </m:sSub>
                  </m:oMath>
                </a14:m>
                <a:r>
                  <a:rPr lang="fa-IR" altLang="en-US" dirty="0" smtClean="0">
                    <a:ea typeface="ＭＳ Ｐゴシック" charset="-128"/>
                  </a:rPr>
                  <a:t> برابر مقاومت تونن خواهد بود. </a:t>
                </a:r>
                <a:r>
                  <a:rPr lang="fa-IR" altLang="en-US" dirty="0" smtClean="0">
                    <a:ea typeface="ＭＳ Ｐゴシック" charset="-128"/>
                  </a:rPr>
                  <a:t>چرا؟</a:t>
                </a:r>
                <a:endParaRPr lang="en-US" altLang="en-US" dirty="0">
                  <a:ea typeface="ＭＳ Ｐゴシック" charset="-128"/>
                </a:endParaRPr>
              </a:p>
              <a:p>
                <a:pPr>
                  <a:buFont typeface="Wingdings 2" charset="2"/>
                  <a:buNone/>
                </a:pPr>
                <a:endParaRPr lang="en-US" altLang="en-US" i="1" baseline="-25000" dirty="0">
                  <a:ea typeface="ＭＳ Ｐゴシック" charset="-128"/>
                </a:endParaRPr>
              </a:p>
            </p:txBody>
          </p:sp>
        </mc:Choice>
        <mc:Fallback>
          <p:sp>
            <p:nvSpPr>
              <p:cNvPr id="47107" name="Content Placeholder 2"/>
              <p:cNvSpPr>
                <a:spLocks noGrp="1" noRot="1" noChangeAspect="1" noMove="1" noResize="1" noEditPoints="1" noAdjustHandles="1" noChangeArrowheads="1" noChangeShapeType="1" noTextEdit="1"/>
              </p:cNvSpPr>
              <p:nvPr>
                <p:ph idx="1"/>
              </p:nvPr>
            </p:nvSpPr>
            <p:spPr>
              <a:blipFill rotWithShape="0">
                <a:blip r:embed="rId3"/>
                <a:stretch>
                  <a:fillRect t="-875"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CF28933-3852-4959-9980-89232D20D8F8}" type="slidenum">
              <a:rPr lang="en-US" altLang="en-US" sz="1200">
                <a:solidFill>
                  <a:srgbClr val="3F3F3F"/>
                </a:solidFill>
              </a:rPr>
              <a:pPr eaLnBrk="1" hangingPunct="1"/>
              <a:t>32</a:t>
            </a:fld>
            <a:endParaRPr lang="en-US" altLang="en-US" sz="1200">
              <a:solidFill>
                <a:srgbClr val="3F3F3F"/>
              </a:solidFill>
            </a:endParaRPr>
          </a:p>
        </p:txBody>
      </p:sp>
      <p:cxnSp>
        <p:nvCxnSpPr>
          <p:cNvPr id="9" name="Straight Arrow Connector 8"/>
          <p:cNvCxnSpPr>
            <a:cxnSpLocks noChangeShapeType="1"/>
          </p:cNvCxnSpPr>
          <p:nvPr/>
        </p:nvCxnSpPr>
        <p:spPr bwMode="auto">
          <a:xfrm>
            <a:off x="4368800" y="4902200"/>
            <a:ext cx="698500" cy="158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7111" name="Picture 4" descr="hay29575_0533"/>
          <p:cNvPicPr>
            <a:picLocks noChangeAspect="1" noChangeArrowheads="1"/>
          </p:cNvPicPr>
          <p:nvPr/>
        </p:nvPicPr>
        <p:blipFill>
          <a:blip r:embed="rId4">
            <a:extLst>
              <a:ext uri="{28A0092B-C50C-407E-A947-70E740481C1C}">
                <a14:useLocalDpi xmlns:a14="http://schemas.microsoft.com/office/drawing/2010/main" val="0"/>
              </a:ext>
            </a:extLst>
          </a:blip>
          <a:srcRect t="2571" r="56059" b="55696"/>
          <a:stretch>
            <a:fillRect/>
          </a:stretch>
        </p:blipFill>
        <p:spPr bwMode="auto">
          <a:xfrm>
            <a:off x="839788" y="3805238"/>
            <a:ext cx="3224212"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4" descr="hay29575_0533"/>
          <p:cNvPicPr>
            <a:picLocks noChangeAspect="1" noChangeArrowheads="1"/>
          </p:cNvPicPr>
          <p:nvPr/>
        </p:nvPicPr>
        <p:blipFill>
          <a:blip r:embed="rId4">
            <a:extLst>
              <a:ext uri="{28A0092B-C50C-407E-A947-70E740481C1C}">
                <a14:useLocalDpi xmlns:a14="http://schemas.microsoft.com/office/drawing/2010/main" val="0"/>
              </a:ext>
            </a:extLst>
          </a:blip>
          <a:srcRect l="49831" t="2571" b="55696"/>
          <a:stretch>
            <a:fillRect/>
          </a:stretch>
        </p:blipFill>
        <p:spPr bwMode="auto">
          <a:xfrm>
            <a:off x="5256213" y="3805238"/>
            <a:ext cx="3681412"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28833079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fa-IR" dirty="0"/>
              <a:t>مدار معادل تونن و نورتن و منابع وابسته</a:t>
            </a:r>
            <a:endParaRPr lang="en-US" dirty="0"/>
          </a:p>
        </p:txBody>
      </p:sp>
      <mc:AlternateContent xmlns:mc="http://schemas.openxmlformats.org/markup-compatibility/2006">
        <mc:Choice xmlns:a14="http://schemas.microsoft.com/office/drawing/2010/main" Requires="a14">
          <p:sp>
            <p:nvSpPr>
              <p:cNvPr id="48132" name="Content Placeholder 2"/>
              <p:cNvSpPr>
                <a:spLocks noGrp="1"/>
              </p:cNvSpPr>
              <p:nvPr>
                <p:ph idx="1"/>
              </p:nvPr>
            </p:nvSpPr>
            <p:spPr>
              <a:xfrm>
                <a:off x="457200" y="3871913"/>
                <a:ext cx="8229600" cy="633412"/>
              </a:xfrm>
            </p:spPr>
            <p:txBody>
              <a:bodyPr/>
              <a:lstStyle/>
              <a:p>
                <a:pPr>
                  <a:buFont typeface="Wingdings 2" charset="2"/>
                  <a:buNone/>
                </a:pPr>
                <a14:m>
                  <m:oMathPara xmlns:m="http://schemas.openxmlformats.org/officeDocument/2006/math">
                    <m:oMathParaPr>
                      <m:jc m:val="centerGroup"/>
                    </m:oMathParaPr>
                    <m:oMath xmlns:m="http://schemas.openxmlformats.org/officeDocument/2006/math">
                      <m:r>
                        <a:rPr lang="en-US" altLang="en-US" b="0" i="1" dirty="0" smtClean="0">
                          <a:latin typeface="Cambria Math" panose="02040503050406030204" pitchFamily="18" charset="0"/>
                          <a:ea typeface="ＭＳ Ｐゴシック" charset="-128"/>
                        </a:rPr>
                        <m:t>→</m:t>
                      </m:r>
                      <m:r>
                        <a:rPr lang="en-US" altLang="en-US" i="1" dirty="0" smtClean="0">
                          <a:latin typeface="Cambria Math" panose="02040503050406030204" pitchFamily="18" charset="0"/>
                          <a:ea typeface="ＭＳ Ｐゴシック" charset="-128"/>
                        </a:rPr>
                        <m:t>  </m:t>
                      </m:r>
                      <m:r>
                        <a:rPr lang="en-US" altLang="en-US" i="1" dirty="0" err="1">
                          <a:latin typeface="Cambria Math" panose="02040503050406030204" pitchFamily="18" charset="0"/>
                          <a:ea typeface="ＭＳ Ｐゴシック" charset="-128"/>
                        </a:rPr>
                        <m:t>𝑣</m:t>
                      </m:r>
                      <m:r>
                        <a:rPr lang="en-US" altLang="en-US" i="1" baseline="-25000" dirty="0" err="1">
                          <a:latin typeface="Cambria Math" panose="02040503050406030204" pitchFamily="18" charset="0"/>
                          <a:ea typeface="ＭＳ Ｐゴシック" charset="-128"/>
                        </a:rPr>
                        <m:t>𝑡𝑒𝑠𝑡</m:t>
                      </m:r>
                      <m:r>
                        <a:rPr lang="en-US" altLang="en-US" i="1" dirty="0">
                          <a:latin typeface="Cambria Math" panose="02040503050406030204" pitchFamily="18" charset="0"/>
                          <a:ea typeface="ＭＳ Ｐゴシック" charset="-128"/>
                        </a:rPr>
                        <m:t> =</m:t>
                      </m:r>
                      <m:r>
                        <a:rPr lang="en-US" altLang="en-US" i="1" dirty="0">
                          <a:latin typeface="Cambria Math" panose="02040503050406030204" pitchFamily="18" charset="0"/>
                          <a:ea typeface="ＭＳ Ｐゴシック" charset="-128"/>
                        </a:rPr>
                        <m:t>0</m:t>
                      </m:r>
                      <m:r>
                        <a:rPr lang="en-US" altLang="en-US" i="1" dirty="0">
                          <a:latin typeface="Cambria Math" panose="02040503050406030204" pitchFamily="18" charset="0"/>
                          <a:ea typeface="ＭＳ Ｐゴシック" charset="-128"/>
                        </a:rPr>
                        <m:t>.</m:t>
                      </m:r>
                      <m:r>
                        <a:rPr lang="en-US" altLang="en-US" i="1" dirty="0">
                          <a:latin typeface="Cambria Math" panose="02040503050406030204" pitchFamily="18" charset="0"/>
                          <a:ea typeface="ＭＳ Ｐゴシック" charset="-128"/>
                        </a:rPr>
                        <m:t>6</m:t>
                      </m:r>
                      <m:r>
                        <a:rPr lang="en-US" altLang="en-US" i="1" dirty="0">
                          <a:latin typeface="Cambria Math" panose="02040503050406030204" pitchFamily="18" charset="0"/>
                          <a:ea typeface="ＭＳ Ｐゴシック" charset="-128"/>
                        </a:rPr>
                        <m:t> </m:t>
                      </m:r>
                      <m:r>
                        <a:rPr lang="en-US" altLang="en-US" i="1" dirty="0">
                          <a:latin typeface="Cambria Math" panose="02040503050406030204" pitchFamily="18" charset="0"/>
                          <a:ea typeface="ＭＳ Ｐゴシック" charset="-128"/>
                        </a:rPr>
                        <m:t>𝑉</m:t>
                      </m:r>
                      <m:r>
                        <a:rPr lang="en-US" altLang="en-US" b="0" i="1" dirty="0" smtClean="0">
                          <a:latin typeface="Cambria Math" panose="02040503050406030204" pitchFamily="18" charset="0"/>
                          <a:ea typeface="ＭＳ Ｐゴシック" charset="-128"/>
                        </a:rPr>
                        <m:t>→</m:t>
                      </m:r>
                      <m:r>
                        <a:rPr lang="en-US" altLang="en-US" i="1" dirty="0">
                          <a:latin typeface="Cambria Math" panose="02040503050406030204" pitchFamily="18" charset="0"/>
                          <a:ea typeface="ＭＳ Ｐゴシック" charset="-128"/>
                        </a:rPr>
                        <m:t>𝑅</m:t>
                      </m:r>
                      <m:r>
                        <a:rPr lang="en-US" altLang="en-US" i="1" baseline="-25000" dirty="0">
                          <a:latin typeface="Cambria Math" panose="02040503050406030204" pitchFamily="18" charset="0"/>
                          <a:ea typeface="ＭＳ Ｐゴシック" charset="-128"/>
                        </a:rPr>
                        <m:t>𝑇𝐻</m:t>
                      </m:r>
                      <m:r>
                        <a:rPr lang="en-US" altLang="en-US" i="1" baseline="-25000" dirty="0">
                          <a:latin typeface="Cambria Math" panose="02040503050406030204" pitchFamily="18" charset="0"/>
                          <a:ea typeface="ＭＳ Ｐゴシック" charset="-128"/>
                        </a:rPr>
                        <m:t> = </m:t>
                      </m:r>
                      <m:r>
                        <a:rPr lang="en-US" altLang="en-US" i="1" dirty="0">
                          <a:latin typeface="Cambria Math" panose="02040503050406030204" pitchFamily="18" charset="0"/>
                          <a:ea typeface="ＭＳ Ｐゴシック" charset="-128"/>
                        </a:rPr>
                        <m:t>0</m:t>
                      </m:r>
                      <m:r>
                        <a:rPr lang="en-US" altLang="en-US" i="1" dirty="0">
                          <a:latin typeface="Cambria Math" panose="02040503050406030204" pitchFamily="18" charset="0"/>
                          <a:ea typeface="ＭＳ Ｐゴシック" charset="-128"/>
                        </a:rPr>
                        <m:t>.</m:t>
                      </m:r>
                      <m:r>
                        <a:rPr lang="en-US" altLang="en-US" i="1" dirty="0">
                          <a:latin typeface="Cambria Math" panose="02040503050406030204" pitchFamily="18" charset="0"/>
                          <a:ea typeface="ＭＳ Ｐゴシック" charset="-128"/>
                        </a:rPr>
                        <m:t>6</m:t>
                      </m:r>
                      <m:r>
                        <a:rPr lang="en-US" altLang="en-US" i="1" dirty="0">
                          <a:latin typeface="Cambria Math" panose="02040503050406030204" pitchFamily="18" charset="0"/>
                          <a:ea typeface="ＭＳ Ｐゴシック" charset="-128"/>
                        </a:rPr>
                        <m:t> </m:t>
                      </m:r>
                      <m:r>
                        <m:rPr>
                          <m:sty m:val="p"/>
                        </m:rPr>
                        <a:rPr lang="en-US" altLang="en-US" i="0" dirty="0">
                          <a:latin typeface="Cambria Math" panose="02040503050406030204" pitchFamily="18" charset="0"/>
                          <a:ea typeface="ＭＳ Ｐゴシック" charset="-128"/>
                        </a:rPr>
                        <m:t>Ω</m:t>
                      </m:r>
                    </m:oMath>
                  </m:oMathPara>
                </a14:m>
                <a:endParaRPr lang="en-US" altLang="en-US" sz="2400" dirty="0">
                  <a:ea typeface="ＭＳ Ｐゴシック" charset="-128"/>
                </a:endParaRPr>
              </a:p>
            </p:txBody>
          </p:sp>
        </mc:Choice>
        <mc:Fallback>
          <p:sp>
            <p:nvSpPr>
              <p:cNvPr id="48132" name="Content Placeholder 2"/>
              <p:cNvSpPr>
                <a:spLocks noGrp="1" noRot="1" noChangeAspect="1" noMove="1" noResize="1" noEditPoints="1" noAdjustHandles="1" noChangeArrowheads="1" noChangeShapeType="1" noTextEdit="1"/>
              </p:cNvSpPr>
              <p:nvPr>
                <p:ph idx="1"/>
              </p:nvPr>
            </p:nvSpPr>
            <p:spPr>
              <a:xfrm>
                <a:off x="457200" y="3871913"/>
                <a:ext cx="8229600" cy="633412"/>
              </a:xfrm>
              <a:blipFill rotWithShape="0">
                <a:blip r:embed="rId3"/>
                <a:stretch>
                  <a:fillRect/>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15EC0CF-D2B2-4608-B152-CB5037ADD3F8}" type="slidenum">
              <a:rPr lang="en-US" altLang="en-US" sz="1200">
                <a:solidFill>
                  <a:srgbClr val="3F3F3F"/>
                </a:solidFill>
              </a:rPr>
              <a:pPr eaLnBrk="1" hangingPunct="1"/>
              <a:t>33</a:t>
            </a:fld>
            <a:endParaRPr lang="en-US" altLang="en-US" sz="1200">
              <a:solidFill>
                <a:srgbClr val="3F3F3F"/>
              </a:solidFill>
            </a:endParaRPr>
          </a:p>
        </p:txBody>
      </p:sp>
      <p:cxnSp>
        <p:nvCxnSpPr>
          <p:cNvPr id="9" name="Straight Arrow Connector 8"/>
          <p:cNvCxnSpPr>
            <a:cxnSpLocks noChangeShapeType="1"/>
          </p:cNvCxnSpPr>
          <p:nvPr/>
        </p:nvCxnSpPr>
        <p:spPr bwMode="auto">
          <a:xfrm>
            <a:off x="4368800" y="2408238"/>
            <a:ext cx="698500" cy="1587"/>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8136" name="Picture 4" descr="hay29575_0533"/>
          <p:cNvPicPr>
            <a:picLocks noChangeAspect="1" noChangeArrowheads="1"/>
          </p:cNvPicPr>
          <p:nvPr/>
        </p:nvPicPr>
        <p:blipFill>
          <a:blip r:embed="rId4">
            <a:extLst>
              <a:ext uri="{28A0092B-C50C-407E-A947-70E740481C1C}">
                <a14:useLocalDpi xmlns:a14="http://schemas.microsoft.com/office/drawing/2010/main" val="0"/>
              </a:ext>
            </a:extLst>
          </a:blip>
          <a:srcRect t="2571" r="56059" b="55696"/>
          <a:stretch>
            <a:fillRect/>
          </a:stretch>
        </p:blipFill>
        <p:spPr bwMode="auto">
          <a:xfrm>
            <a:off x="609600" y="4391025"/>
            <a:ext cx="3224212"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4" descr="hay29575_0533"/>
          <p:cNvPicPr>
            <a:picLocks noChangeAspect="1" noChangeArrowheads="1"/>
          </p:cNvPicPr>
          <p:nvPr/>
        </p:nvPicPr>
        <p:blipFill>
          <a:blip r:embed="rId4">
            <a:extLst>
              <a:ext uri="{28A0092B-C50C-407E-A947-70E740481C1C}">
                <a14:useLocalDpi xmlns:a14="http://schemas.microsoft.com/office/drawing/2010/main" val="0"/>
              </a:ext>
            </a:extLst>
          </a:blip>
          <a:srcRect l="46094" t="2571" b="55696"/>
          <a:stretch>
            <a:fillRect/>
          </a:stretch>
        </p:blipFill>
        <p:spPr bwMode="auto">
          <a:xfrm>
            <a:off x="412750" y="1774825"/>
            <a:ext cx="39560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4" descr="hay29575_0533"/>
          <p:cNvPicPr>
            <a:picLocks noChangeAspect="1" noChangeArrowheads="1"/>
          </p:cNvPicPr>
          <p:nvPr/>
        </p:nvPicPr>
        <p:blipFill>
          <a:blip r:embed="rId4">
            <a:extLst>
              <a:ext uri="{28A0092B-C50C-407E-A947-70E740481C1C}">
                <a14:useLocalDpi xmlns:a14="http://schemas.microsoft.com/office/drawing/2010/main" val="0"/>
              </a:ext>
            </a:extLst>
          </a:blip>
          <a:srcRect l="37373" t="53554" r="37373" b="6425"/>
          <a:stretch>
            <a:fillRect/>
          </a:stretch>
        </p:blipFill>
        <p:spPr bwMode="auto">
          <a:xfrm>
            <a:off x="5067300" y="4505325"/>
            <a:ext cx="18542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p:cNvCxnSpPr>
            <a:cxnSpLocks noChangeShapeType="1"/>
          </p:cNvCxnSpPr>
          <p:nvPr/>
        </p:nvCxnSpPr>
        <p:spPr bwMode="auto">
          <a:xfrm>
            <a:off x="3911600" y="5384800"/>
            <a:ext cx="1093788" cy="793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48130" name="Object 2"/>
          <p:cNvGraphicFramePr>
            <a:graphicFrameLocks noChangeAspect="1"/>
          </p:cNvGraphicFramePr>
          <p:nvPr/>
        </p:nvGraphicFramePr>
        <p:xfrm>
          <a:off x="5145088" y="2074863"/>
          <a:ext cx="3181350" cy="1316037"/>
        </p:xfrm>
        <a:graphic>
          <a:graphicData uri="http://schemas.openxmlformats.org/presentationml/2006/ole">
            <mc:AlternateContent xmlns:mc="http://schemas.openxmlformats.org/markup-compatibility/2006">
              <mc:Choice xmlns:v="urn:schemas-microsoft-com:vml" Requires="v">
                <p:oleObj spid="_x0000_s11295" name="Equation" r:id="rId5" imgW="1320800" imgH="546100" progId="Equation.3">
                  <p:embed/>
                </p:oleObj>
              </mc:Choice>
              <mc:Fallback>
                <p:oleObj name="Equation" r:id="rId5" imgW="1320800" imgH="546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5088" y="2074863"/>
                        <a:ext cx="318135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4" name="Rectangle 13"/>
          <p:cNvSpPr/>
          <p:nvPr/>
        </p:nvSpPr>
        <p:spPr>
          <a:xfrm>
            <a:off x="5136427" y="1690688"/>
            <a:ext cx="3397973" cy="210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746250" y="3700865"/>
            <a:ext cx="5683250" cy="771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105400" y="4581525"/>
            <a:ext cx="2848741" cy="1590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74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استفاده از منبع تست برای یافتن مدار معادل</a:t>
            </a:r>
            <a:endParaRPr lang="fa-IR" dirty="0"/>
          </a:p>
        </p:txBody>
      </p:sp>
      <mc:AlternateContent xmlns:mc="http://schemas.openxmlformats.org/markup-compatibility/2006">
        <mc:Choice xmlns:a14="http://schemas.microsoft.com/office/drawing/2010/main" Requires="a14">
          <p:sp>
            <p:nvSpPr>
              <p:cNvPr id="3" name="Content Placeholder 2"/>
              <p:cNvSpPr>
                <a:spLocks noGrp="1"/>
              </p:cNvSpPr>
              <p:nvPr>
                <p:ph sz="quarter" idx="1"/>
              </p:nvPr>
            </p:nvSpPr>
            <p:spPr/>
            <p:txBody>
              <a:bodyPr/>
              <a:lstStyle/>
              <a:p>
                <a:r>
                  <a:rPr lang="fa-IR" dirty="0" smtClean="0"/>
                  <a:t>در حالت کلی نیز می‌توان از منبع تست برای یافتن مدار معادل تونن و نورتن </a:t>
                </a:r>
                <a:r>
                  <a:rPr lang="fa-IR" u="sng" dirty="0" smtClean="0"/>
                  <a:t>هر مداری</a:t>
                </a:r>
                <a:r>
                  <a:rPr lang="fa-IR" dirty="0" smtClean="0"/>
                  <a:t> استفاده کرد.</a:t>
                </a:r>
              </a:p>
              <a:p>
                <a:endParaRPr lang="fa-IR" dirty="0"/>
              </a:p>
              <a:p>
                <a:endParaRPr lang="fa-IR" dirty="0" smtClean="0"/>
              </a:p>
              <a:p>
                <a:endParaRPr lang="fa-IR" dirty="0"/>
              </a:p>
              <a:p>
                <a:endParaRPr lang="fa-IR" dirty="0" smtClean="0"/>
              </a:p>
              <a:p>
                <a:endParaRPr lang="fa-IR" sz="1800" dirty="0"/>
              </a:p>
              <a:p>
                <a:pPr marL="0" indent="0" algn="l" rtl="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𝑇𝐻</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𝑇𝐻</m:t>
                          </m:r>
                        </m:sub>
                      </m:sSub>
                    </m:oMath>
                  </m:oMathPara>
                </a14:m>
                <a:endParaRPr lang="en-US" dirty="0" smtClean="0"/>
              </a:p>
              <a:p>
                <a:r>
                  <a:rPr lang="fa-IR" dirty="0" smtClean="0"/>
                  <a:t>با قرار دادن منبع تست، معادله‌ای به‌دست می‌آید که در آن ضریب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𝑡𝑒𝑠𝑡</m:t>
                        </m:r>
                      </m:sub>
                    </m:sSub>
                  </m:oMath>
                </a14:m>
                <a:r>
                  <a:rPr lang="fa-IR" dirty="0" smtClean="0"/>
                  <a:t> همان مقاومت تونن و مقدار جمع شده با آن ولتاژ تونن است.</a:t>
                </a:r>
                <a:endParaRPr lang="fa-IR" dirty="0"/>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3"/>
                <a:stretch>
                  <a:fillRect l="-1272" t="-1250" r="-449" b="-4000"/>
                </a:stretch>
              </a:blipFill>
            </p:spPr>
            <p:txBody>
              <a:bodyPr/>
              <a:lstStyle/>
              <a:p>
                <a:r>
                  <a:rPr lang="fa-IR">
                    <a:noFill/>
                  </a:rPr>
                  <a:t> </a:t>
                </a:r>
              </a:p>
            </p:txBody>
          </p:sp>
        </mc:Fallback>
      </mc:AlternateContent>
      <p:sp>
        <p:nvSpPr>
          <p:cNvPr id="4" name="Date Placeholder 3"/>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5" name="Footer Placeholder 4"/>
          <p:cNvSpPr>
            <a:spLocks noGrp="1"/>
          </p:cNvSpPr>
          <p:nvPr>
            <p:ph type="ftr" sz="quarter" idx="11"/>
          </p:nvPr>
        </p:nvSpPr>
        <p:spPr/>
        <p:txBody>
          <a:bodyPr/>
          <a:lstStyle/>
          <a:p>
            <a:pPr>
              <a:defRPr/>
            </a:pPr>
            <a:r>
              <a:rPr lang="fa-IR" altLang="en-US" smtClean="0"/>
              <a:t>4. روش‌های مفید برای تحلیل مدار</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rtl="1">
              <a:defRPr/>
            </a:pPr>
            <a:fld id="{B5CFC3F8-B58D-40FA-AF21-F23E618E0688}" type="slidenum">
              <a:rPr lang="en-US" altLang="en-US" smtClean="0"/>
              <a:pPr rtl="1">
                <a:defRPr/>
              </a:pPr>
              <a:t>34</a:t>
            </a:fld>
            <a:endParaRPr lang="en-US" altLang="en-US" dirty="0"/>
          </a:p>
        </p:txBody>
      </p:sp>
      <p:pic>
        <p:nvPicPr>
          <p:cNvPr id="7" name="Picture 4" descr="hay29575_0531"/>
          <p:cNvPicPr>
            <a:picLocks noChangeAspect="1" noChangeArrowheads="1"/>
          </p:cNvPicPr>
          <p:nvPr/>
        </p:nvPicPr>
        <p:blipFill>
          <a:blip r:embed="rId4">
            <a:extLst>
              <a:ext uri="{28A0092B-C50C-407E-A947-70E740481C1C}">
                <a14:useLocalDpi xmlns:a14="http://schemas.microsoft.com/office/drawing/2010/main" val="0"/>
              </a:ext>
            </a:extLst>
          </a:blip>
          <a:srcRect t="2448" r="48584" b="55051"/>
          <a:stretch>
            <a:fillRect/>
          </a:stretch>
        </p:blipFill>
        <p:spPr bwMode="auto">
          <a:xfrm>
            <a:off x="533400" y="2362200"/>
            <a:ext cx="3773488"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a:stretch>
            <a:fillRect/>
          </a:stretch>
        </p:blipFill>
        <p:spPr>
          <a:xfrm>
            <a:off x="5029200" y="2362200"/>
            <a:ext cx="3314700" cy="2114550"/>
          </a:xfrm>
          <a:prstGeom prst="rect">
            <a:avLst/>
          </a:prstGeom>
        </p:spPr>
      </p:pic>
    </p:spTree>
    <p:extLst>
      <p:ext uri="{BB962C8B-B14F-4D97-AF65-F5344CB8AC3E}">
        <p14:creationId xmlns:p14="http://schemas.microsoft.com/office/powerpoint/2010/main" val="3694150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قضیه انتقال توان بیشینه</a:t>
            </a:r>
            <a:endParaRPr lang="en-US" dirty="0"/>
          </a:p>
        </p:txBody>
      </p:sp>
      <mc:AlternateContent xmlns:mc="http://schemas.openxmlformats.org/markup-compatibility/2006">
        <mc:Choice xmlns:a14="http://schemas.microsoft.com/office/drawing/2010/main" Requires="a14">
          <p:sp>
            <p:nvSpPr>
              <p:cNvPr id="49155" name="Content Placeholder 2"/>
              <p:cNvSpPr>
                <a:spLocks noGrp="1"/>
              </p:cNvSpPr>
              <p:nvPr>
                <p:ph idx="1"/>
              </p:nvPr>
            </p:nvSpPr>
            <p:spPr/>
            <p:txBody>
              <a:bodyPr/>
              <a:lstStyle/>
              <a:p>
                <a:r>
                  <a:rPr lang="fa-IR" altLang="en-US" dirty="0" smtClean="0">
                    <a:ea typeface="ＭＳ Ｐゴシック" charset="-128"/>
                  </a:rPr>
                  <a:t>در هنگام اتصال یک بار </a:t>
                </a:r>
                <a14:m>
                  <m:oMath xmlns:m="http://schemas.openxmlformats.org/officeDocument/2006/math">
                    <m:sSub>
                      <m:sSubPr>
                        <m:ctrlPr>
                          <a:rPr lang="en-US" altLang="en-US" i="1" dirty="0" smtClean="0">
                            <a:latin typeface="Cambria Math" panose="02040503050406030204" pitchFamily="18" charset="0"/>
                            <a:ea typeface="ＭＳ Ｐゴシック" charset="-128"/>
                          </a:rPr>
                        </m:ctrlPr>
                      </m:sSubPr>
                      <m:e>
                        <m:r>
                          <a:rPr lang="en-US" altLang="en-US" i="1" dirty="0" smtClean="0">
                            <a:latin typeface="Cambria Math" panose="02040503050406030204" pitchFamily="18" charset="0"/>
                            <a:ea typeface="ＭＳ Ｐゴシック" charset="-128"/>
                          </a:rPr>
                          <m:t>𝑅</m:t>
                        </m:r>
                      </m:e>
                      <m:sub>
                        <m:r>
                          <a:rPr lang="en-US" altLang="en-US" i="1" dirty="0" smtClean="0">
                            <a:latin typeface="Cambria Math" panose="02040503050406030204" pitchFamily="18" charset="0"/>
                            <a:ea typeface="ＭＳ Ｐゴシック" charset="-128"/>
                          </a:rPr>
                          <m:t>𝐿</m:t>
                        </m:r>
                      </m:sub>
                    </m:sSub>
                  </m:oMath>
                </a14:m>
                <a:r>
                  <a:rPr lang="fa-IR" altLang="en-US" dirty="0" smtClean="0">
                    <a:ea typeface="ＭＳ Ｐゴシック" charset="-128"/>
                  </a:rPr>
                  <a:t> به یک منبع ولتاژ واقعی، مقدار بار چقدر باشد تا بیشینه توان به آن انتقال یابد؟</a:t>
                </a:r>
                <a:endParaRPr lang="en-US" altLang="en-US" dirty="0">
                  <a:ea typeface="ＭＳ Ｐゴシック" charset="-128"/>
                </a:endParaRPr>
              </a:p>
              <a:p>
                <a:endParaRPr lang="en-US" altLang="en-US" dirty="0">
                  <a:ea typeface="ＭＳ Ｐゴシック" charset="-128"/>
                </a:endParaRPr>
              </a:p>
              <a:p>
                <a:pPr>
                  <a:buFont typeface="Wingdings 2" charset="2"/>
                  <a:buNone/>
                </a:pPr>
                <a:r>
                  <a:rPr lang="fa-IR" altLang="en-US" dirty="0" smtClean="0">
                    <a:ea typeface="ＭＳ Ｐゴシック" charset="-128"/>
                  </a:rPr>
                  <a:t>           </a:t>
                </a:r>
                <a:r>
                  <a:rPr lang="en-US" altLang="en-US" dirty="0" smtClean="0">
                    <a:ea typeface="ＭＳ Ｐゴシック" charset="-128"/>
                  </a:rPr>
                  <a:t>Answer</a:t>
                </a:r>
                <a:r>
                  <a:rPr lang="en-US" altLang="en-US" dirty="0">
                    <a:ea typeface="ＭＳ Ｐゴシック" charset="-128"/>
                  </a:rPr>
                  <a:t>: </a:t>
                </a:r>
                <a:r>
                  <a:rPr lang="en-US" altLang="en-US" i="1" dirty="0">
                    <a:ea typeface="ＭＳ Ｐゴシック" charset="-128"/>
                  </a:rPr>
                  <a:t>R</a:t>
                </a:r>
                <a:r>
                  <a:rPr lang="en-US" altLang="en-US" i="1" baseline="-25000" dirty="0">
                    <a:ea typeface="ＭＳ Ｐゴシック" charset="-128"/>
                  </a:rPr>
                  <a:t>L</a:t>
                </a:r>
                <a:r>
                  <a:rPr lang="en-US" altLang="en-US" i="1" dirty="0">
                    <a:ea typeface="ＭＳ Ｐゴシック" charset="-128"/>
                  </a:rPr>
                  <a:t>=</a:t>
                </a:r>
                <a:r>
                  <a:rPr lang="en-US" altLang="en-US" i="1" dirty="0" err="1">
                    <a:ea typeface="ＭＳ Ｐゴシック" charset="-128"/>
                  </a:rPr>
                  <a:t>R</a:t>
                </a:r>
                <a:r>
                  <a:rPr lang="en-US" altLang="en-US" i="1" baseline="-25000" dirty="0" err="1">
                    <a:ea typeface="ＭＳ Ｐゴシック" charset="-128"/>
                  </a:rPr>
                  <a:t>s</a:t>
                </a:r>
                <a:endParaRPr lang="en-US" altLang="en-US" dirty="0">
                  <a:ea typeface="ＭＳ Ｐゴシック" charset="-128"/>
                </a:endParaRPr>
              </a:p>
              <a:p>
                <a:endParaRPr lang="en-US" altLang="en-US" dirty="0">
                  <a:ea typeface="ＭＳ Ｐゴシック" charset="-128"/>
                </a:endParaRPr>
              </a:p>
              <a:p>
                <a:pPr>
                  <a:buFont typeface="Wingdings 2" charset="2"/>
                  <a:buNone/>
                </a:pPr>
                <a:r>
                  <a:rPr lang="fa-IR" altLang="en-US" dirty="0" smtClean="0">
                    <a:ea typeface="ＭＳ Ｐゴシック" charset="-128"/>
                  </a:rPr>
                  <a:t>       </a:t>
                </a:r>
                <a:r>
                  <a:rPr lang="en-US" altLang="en-US" dirty="0" smtClean="0">
                    <a:ea typeface="ＭＳ Ｐゴシック" charset="-128"/>
                  </a:rPr>
                  <a:t>[</a:t>
                </a:r>
                <a:r>
                  <a:rPr lang="en-US" altLang="en-US" dirty="0">
                    <a:ea typeface="ＭＳ Ｐゴシック" charset="-128"/>
                  </a:rPr>
                  <a:t>Solve </a:t>
                </a:r>
                <a:r>
                  <a:rPr lang="en-US" altLang="en-US" i="1" dirty="0" err="1">
                    <a:ea typeface="ＭＳ Ｐゴシック" charset="-128"/>
                  </a:rPr>
                  <a:t>dp</a:t>
                </a:r>
                <a:r>
                  <a:rPr lang="en-US" altLang="en-US" i="1" baseline="-25000" dirty="0" err="1">
                    <a:ea typeface="ＭＳ Ｐゴシック" charset="-128"/>
                  </a:rPr>
                  <a:t>L</a:t>
                </a:r>
                <a:r>
                  <a:rPr lang="en-US" altLang="en-US" i="1" dirty="0">
                    <a:ea typeface="ＭＳ Ｐゴシック" charset="-128"/>
                  </a:rPr>
                  <a:t>/</a:t>
                </a:r>
                <a:r>
                  <a:rPr lang="en-US" altLang="en-US" i="1" dirty="0" err="1">
                    <a:ea typeface="ＭＳ Ｐゴシック" charset="-128"/>
                  </a:rPr>
                  <a:t>dR</a:t>
                </a:r>
                <a:r>
                  <a:rPr lang="en-US" altLang="en-US" i="1" baseline="-25000" dirty="0" err="1">
                    <a:ea typeface="ＭＳ Ｐゴシック" charset="-128"/>
                  </a:rPr>
                  <a:t>L</a:t>
                </a:r>
                <a:r>
                  <a:rPr lang="en-US" altLang="en-US" dirty="0">
                    <a:ea typeface="ＭＳ Ｐゴシック" charset="-128"/>
                  </a:rPr>
                  <a:t>=0.]</a:t>
                </a:r>
              </a:p>
              <a:p>
                <a:endParaRPr lang="en-US" altLang="en-US" dirty="0">
                  <a:ea typeface="ＭＳ Ｐゴシック" charset="-128"/>
                </a:endParaRPr>
              </a:p>
              <a:p>
                <a:pPr>
                  <a:buFont typeface="Wingdings 2" charset="2"/>
                  <a:buNone/>
                </a:pPr>
                <a:r>
                  <a:rPr lang="en-US" altLang="en-US" sz="2400" dirty="0">
                    <a:ea typeface="ＭＳ Ｐゴシック" charset="-128"/>
                  </a:rPr>
                  <a:t>[Or: </a:t>
                </a:r>
                <a:r>
                  <a:rPr lang="en-US" altLang="en-US" sz="2400" i="1" dirty="0" err="1">
                    <a:ea typeface="ＭＳ Ｐゴシック" charset="-128"/>
                  </a:rPr>
                  <a:t>p</a:t>
                </a:r>
                <a:r>
                  <a:rPr lang="en-US" altLang="en-US" sz="2400" i="1" baseline="-25000" dirty="0" err="1">
                    <a:ea typeface="ＭＳ Ｐゴシック" charset="-128"/>
                  </a:rPr>
                  <a:t>L</a:t>
                </a:r>
                <a:r>
                  <a:rPr lang="en-US" altLang="en-US" sz="2400" i="1" dirty="0">
                    <a:ea typeface="ＭＳ Ｐゴシック" charset="-128"/>
                  </a:rPr>
                  <a:t>=</a:t>
                </a:r>
                <a:r>
                  <a:rPr lang="en-US" altLang="en-US" sz="2400" i="1" dirty="0" err="1">
                    <a:ea typeface="ＭＳ Ｐゴシック" charset="-128"/>
                  </a:rPr>
                  <a:t>i</a:t>
                </a:r>
                <a:r>
                  <a:rPr lang="en-US" altLang="en-US" sz="2400" i="1" dirty="0">
                    <a:ea typeface="ＭＳ Ｐゴシック" charset="-128"/>
                  </a:rPr>
                  <a:t>(v</a:t>
                </a:r>
                <a:r>
                  <a:rPr lang="en-US" altLang="en-US" sz="2400" i="1" baseline="-25000" dirty="0">
                    <a:ea typeface="ＭＳ Ｐゴシック" charset="-128"/>
                  </a:rPr>
                  <a:t>s</a:t>
                </a:r>
                <a:r>
                  <a:rPr lang="en-US" altLang="en-US" sz="2400" i="1" dirty="0">
                    <a:ea typeface="ＭＳ Ｐゴシック" charset="-128"/>
                  </a:rPr>
                  <a:t>-</a:t>
                </a:r>
                <a:r>
                  <a:rPr lang="en-US" altLang="en-US" sz="2400" i="1" dirty="0" err="1">
                    <a:ea typeface="ＭＳ Ｐゴシック" charset="-128"/>
                  </a:rPr>
                  <a:t>iR</a:t>
                </a:r>
                <a:r>
                  <a:rPr lang="en-US" altLang="en-US" sz="2400" i="1" baseline="-25000" dirty="0" err="1">
                    <a:ea typeface="ＭＳ Ｐゴシック" charset="-128"/>
                  </a:rPr>
                  <a:t>s</a:t>
                </a:r>
                <a:r>
                  <a:rPr lang="en-US" altLang="en-US" sz="2400" i="1" dirty="0">
                    <a:ea typeface="ＭＳ Ｐゴシック" charset="-128"/>
                  </a:rPr>
                  <a:t>)</a:t>
                </a:r>
                <a:r>
                  <a:rPr lang="en-US" altLang="en-US" sz="2400" dirty="0">
                    <a:ea typeface="ＭＳ Ｐゴシック" charset="-128"/>
                  </a:rPr>
                  <a:t>, set </a:t>
                </a:r>
                <a:r>
                  <a:rPr lang="en-US" altLang="en-US" sz="2400" i="1" dirty="0" err="1">
                    <a:ea typeface="ＭＳ Ｐゴシック" charset="-128"/>
                  </a:rPr>
                  <a:t>dp</a:t>
                </a:r>
                <a:r>
                  <a:rPr lang="en-US" altLang="en-US" sz="2400" i="1" baseline="-25000" dirty="0" err="1">
                    <a:ea typeface="ＭＳ Ｐゴシック" charset="-128"/>
                  </a:rPr>
                  <a:t>L</a:t>
                </a:r>
                <a:r>
                  <a:rPr lang="en-US" altLang="en-US" sz="2400" i="1" dirty="0">
                    <a:ea typeface="ＭＳ Ｐゴシック" charset="-128"/>
                  </a:rPr>
                  <a:t>/di</a:t>
                </a:r>
                <a:r>
                  <a:rPr lang="en-US" altLang="en-US" sz="2400" dirty="0">
                    <a:ea typeface="ＭＳ Ｐゴシック" charset="-128"/>
                  </a:rPr>
                  <a:t>=0 to find  </a:t>
                </a:r>
                <a:r>
                  <a:rPr lang="en-US" altLang="en-US" sz="2400" dirty="0" err="1">
                    <a:ea typeface="ＭＳ Ｐゴシック" charset="-128"/>
                  </a:rPr>
                  <a:t>i</a:t>
                </a:r>
                <a:r>
                  <a:rPr lang="en-US" altLang="en-US" sz="2400" baseline="-25000" dirty="0" err="1">
                    <a:ea typeface="ＭＳ Ｐゴシック" charset="-128"/>
                  </a:rPr>
                  <a:t>max</a:t>
                </a:r>
                <a:r>
                  <a:rPr lang="en-US" altLang="en-US" sz="2400" dirty="0">
                    <a:ea typeface="ＭＳ Ｐゴシック" charset="-128"/>
                  </a:rPr>
                  <a:t>=v</a:t>
                </a:r>
                <a:r>
                  <a:rPr lang="en-US" altLang="en-US" sz="2400" baseline="-25000" dirty="0">
                    <a:ea typeface="ＭＳ Ｐゴシック" charset="-128"/>
                  </a:rPr>
                  <a:t>s</a:t>
                </a:r>
                <a:r>
                  <a:rPr lang="en-US" altLang="en-US" sz="2400" dirty="0">
                    <a:ea typeface="ＭＳ Ｐゴシック" charset="-128"/>
                  </a:rPr>
                  <a:t>/2</a:t>
                </a:r>
                <a:r>
                  <a:rPr lang="en-US" altLang="en-US" sz="2400" i="1" dirty="0">
                    <a:ea typeface="ＭＳ Ｐゴシック" charset="-128"/>
                  </a:rPr>
                  <a:t>R</a:t>
                </a:r>
                <a:r>
                  <a:rPr lang="en-US" altLang="en-US" sz="2400" i="1" baseline="-25000" dirty="0">
                    <a:ea typeface="ＭＳ Ｐゴシック" charset="-128"/>
                  </a:rPr>
                  <a:t>s</a:t>
                </a:r>
                <a:r>
                  <a:rPr lang="en-US" altLang="en-US" sz="2400" dirty="0">
                    <a:ea typeface="ＭＳ Ｐゴシック" charset="-128"/>
                  </a:rPr>
                  <a:t>. Hence </a:t>
                </a:r>
                <a:r>
                  <a:rPr lang="en-US" altLang="en-US" sz="2400" i="1" dirty="0">
                    <a:ea typeface="ＭＳ Ｐゴシック" charset="-128"/>
                  </a:rPr>
                  <a:t>R</a:t>
                </a:r>
                <a:r>
                  <a:rPr lang="en-US" altLang="en-US" sz="2400" i="1" baseline="-25000" dirty="0">
                    <a:ea typeface="ＭＳ Ｐゴシック" charset="-128"/>
                  </a:rPr>
                  <a:t>L</a:t>
                </a:r>
                <a:r>
                  <a:rPr lang="en-US" altLang="en-US" sz="2400" i="1" dirty="0">
                    <a:ea typeface="ＭＳ Ｐゴシック" charset="-128"/>
                  </a:rPr>
                  <a:t>=</a:t>
                </a:r>
                <a:r>
                  <a:rPr lang="en-US" altLang="en-US" sz="2400" i="1" dirty="0" err="1">
                    <a:ea typeface="ＭＳ Ｐゴシック" charset="-128"/>
                  </a:rPr>
                  <a:t>R</a:t>
                </a:r>
                <a:r>
                  <a:rPr lang="en-US" altLang="en-US" sz="2400" i="1" baseline="-25000" dirty="0" err="1">
                    <a:ea typeface="ＭＳ Ｐゴシック" charset="-128"/>
                  </a:rPr>
                  <a:t>s</a:t>
                </a:r>
                <a:r>
                  <a:rPr lang="en-US" altLang="en-US" sz="2400" dirty="0">
                    <a:ea typeface="ＭＳ Ｐゴシック" charset="-128"/>
                  </a:rPr>
                  <a:t>]</a:t>
                </a:r>
                <a:endParaRPr lang="en-US" altLang="en-US" sz="2400" i="1" baseline="-25000" dirty="0">
                  <a:ea typeface="ＭＳ Ｐゴシック" charset="-128"/>
                </a:endParaRPr>
              </a:p>
            </p:txBody>
          </p:sp>
        </mc:Choice>
        <mc:Fallback>
          <p:sp>
            <p:nvSpPr>
              <p:cNvPr id="4915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645" t="-875" r="-1571"/>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EAE57E-B83C-4778-9056-184203E496FD}" type="slidenum">
              <a:rPr lang="en-US" altLang="en-US" sz="1200">
                <a:solidFill>
                  <a:srgbClr val="3F3F3F"/>
                </a:solidFill>
              </a:rPr>
              <a:pPr eaLnBrk="1" hangingPunct="1"/>
              <a:t>35</a:t>
            </a:fld>
            <a:endParaRPr lang="en-US" altLang="en-US" sz="1200">
              <a:solidFill>
                <a:srgbClr val="3F3F3F"/>
              </a:solidFill>
            </a:endParaRPr>
          </a:p>
        </p:txBody>
      </p:sp>
      <p:pic>
        <p:nvPicPr>
          <p:cNvPr id="49158" name="Picture 4" descr="hay29575_0540"/>
          <p:cNvPicPr>
            <a:picLocks noChangeAspect="1" noChangeArrowheads="1"/>
          </p:cNvPicPr>
          <p:nvPr/>
        </p:nvPicPr>
        <p:blipFill>
          <a:blip r:embed="rId3" cstate="print">
            <a:extLst>
              <a:ext uri="{28A0092B-C50C-407E-A947-70E740481C1C}">
                <a14:useLocalDpi xmlns:a14="http://schemas.microsoft.com/office/drawing/2010/main" val="0"/>
              </a:ext>
            </a:extLst>
          </a:blip>
          <a:srcRect t="1965"/>
          <a:stretch>
            <a:fillRect/>
          </a:stretch>
        </p:blipFill>
        <p:spPr bwMode="auto">
          <a:xfrm>
            <a:off x="1503236" y="2339565"/>
            <a:ext cx="318611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8" name="Rectangle 7"/>
          <p:cNvSpPr/>
          <p:nvPr/>
        </p:nvSpPr>
        <p:spPr>
          <a:xfrm>
            <a:off x="5334000" y="2356312"/>
            <a:ext cx="2763623" cy="2094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0" y="4755357"/>
            <a:ext cx="7696200" cy="1340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848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descr="hay29575_0544"/>
          <p:cNvPicPr>
            <a:picLocks noChangeAspect="1" noChangeArrowheads="1"/>
          </p:cNvPicPr>
          <p:nvPr/>
        </p:nvPicPr>
        <p:blipFill>
          <a:blip r:embed="rId2">
            <a:extLst>
              <a:ext uri="{28A0092B-C50C-407E-A947-70E740481C1C}">
                <a14:useLocalDpi xmlns:a14="http://schemas.microsoft.com/office/drawing/2010/main" val="0"/>
              </a:ext>
            </a:extLst>
          </a:blip>
          <a:srcRect t="7500" r="49831" b="9375"/>
          <a:stretch>
            <a:fillRect/>
          </a:stretch>
        </p:blipFill>
        <p:spPr bwMode="auto">
          <a:xfrm>
            <a:off x="1143000" y="1981200"/>
            <a:ext cx="535305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fa-IR" dirty="0" smtClean="0"/>
              <a:t>تبدیل ستاره-مثلث</a:t>
            </a:r>
            <a:endParaRPr lang="en-US" dirty="0"/>
          </a:p>
        </p:txBody>
      </p:sp>
      <mc:AlternateContent xmlns:mc="http://schemas.openxmlformats.org/markup-compatibility/2006">
        <mc:Choice xmlns:a14="http://schemas.microsoft.com/office/drawing/2010/main" Requires="a14">
          <p:sp>
            <p:nvSpPr>
              <p:cNvPr id="50180" name="Content Placeholder 2"/>
              <p:cNvSpPr>
                <a:spLocks noGrp="1"/>
              </p:cNvSpPr>
              <p:nvPr>
                <p:ph idx="1"/>
              </p:nvPr>
            </p:nvSpPr>
            <p:spPr>
              <a:xfrm>
                <a:off x="533400" y="1371600"/>
                <a:ext cx="8229600" cy="676275"/>
              </a:xfrm>
            </p:spPr>
            <p:txBody>
              <a:bodyPr/>
              <a:lstStyle/>
              <a:p>
                <a:r>
                  <a:rPr lang="fa-IR" altLang="en-US" dirty="0" smtClean="0">
                    <a:ea typeface="ＭＳ Ｐゴシック" charset="-128"/>
                  </a:rPr>
                  <a:t>آرایش مثلث </a:t>
                </a:r>
                <a14:m>
                  <m:oMath xmlns:m="http://schemas.openxmlformats.org/officeDocument/2006/math">
                    <m:r>
                      <m:rPr>
                        <m:sty m:val="p"/>
                      </m:rPr>
                      <a:rPr lang="el-GR" altLang="en-US" i="1" smtClean="0">
                        <a:latin typeface="Cambria Math" panose="02040503050406030204" pitchFamily="18" charset="0"/>
                        <a:ea typeface="Cambria Math" panose="02040503050406030204" pitchFamily="18" charset="0"/>
                      </a:rPr>
                      <m:t>Δ</m:t>
                    </m:r>
                  </m:oMath>
                </a14:m>
                <a:endParaRPr lang="fa-IR" altLang="en-US" dirty="0" smtClean="0">
                  <a:ea typeface="ＭＳ Ｐゴシック" charset="-128"/>
                </a:endParaRPr>
              </a:p>
              <a:p>
                <a:endParaRPr lang="fa-IR" altLang="en-US" dirty="0">
                  <a:ea typeface="ＭＳ Ｐゴシック" charset="-128"/>
                </a:endParaRPr>
              </a:p>
              <a:p>
                <a:endParaRPr lang="fa-IR" altLang="en-US" dirty="0" smtClean="0">
                  <a:ea typeface="ＭＳ Ｐゴシック" charset="-128"/>
                </a:endParaRPr>
              </a:p>
              <a:p>
                <a:endParaRPr lang="fa-IR" altLang="en-US" dirty="0">
                  <a:ea typeface="ＭＳ Ｐゴシック" charset="-128"/>
                </a:endParaRPr>
              </a:p>
              <a:p>
                <a:endParaRPr lang="fa-IR" altLang="en-US" dirty="0" smtClean="0">
                  <a:ea typeface="ＭＳ Ｐゴシック" charset="-128"/>
                </a:endParaRPr>
              </a:p>
              <a:p>
                <a:pPr algn="r"/>
                <a:r>
                  <a:rPr lang="fa-IR" altLang="en-US" dirty="0" smtClean="0">
                    <a:ea typeface="ＭＳ Ｐゴシック" charset="-128"/>
                  </a:rPr>
                  <a:t>آرایش ستاره</a:t>
                </a:r>
                <a:r>
                  <a:rPr lang="fa-IR" altLang="en-US" dirty="0">
                    <a:ea typeface="ＭＳ Ｐゴシック" charset="-128"/>
                  </a:rPr>
                  <a:t> </a:t>
                </a:r>
                <a:r>
                  <a:rPr lang="en-US" altLang="en-US" dirty="0" smtClean="0">
                    <a:ea typeface="ＭＳ Ｐゴシック" charset="-128"/>
                  </a:rPr>
                  <a:t>Y</a:t>
                </a:r>
                <a:endParaRPr lang="en-US" altLang="en-US" dirty="0">
                  <a:ea typeface="ＭＳ Ｐゴシック" charset="-128"/>
                </a:endParaRPr>
              </a:p>
              <a:p>
                <a:endParaRPr lang="en-US" altLang="en-US" dirty="0">
                  <a:ea typeface="ＭＳ Ｐゴシック" charset="-128"/>
                </a:endParaRPr>
              </a:p>
            </p:txBody>
          </p:sp>
        </mc:Choice>
        <mc:Fallback>
          <p:sp>
            <p:nvSpPr>
              <p:cNvPr id="50180" name="Content Placeholder 2"/>
              <p:cNvSpPr>
                <a:spLocks noGrp="1" noRot="1" noChangeAspect="1" noMove="1" noResize="1" noEditPoints="1" noAdjustHandles="1" noChangeArrowheads="1" noChangeShapeType="1" noTextEdit="1"/>
              </p:cNvSpPr>
              <p:nvPr>
                <p:ph idx="1"/>
              </p:nvPr>
            </p:nvSpPr>
            <p:spPr>
              <a:xfrm>
                <a:off x="533400" y="1371600"/>
                <a:ext cx="8229600" cy="676275"/>
              </a:xfrm>
              <a:blipFill rotWithShape="0">
                <a:blip r:embed="rId3"/>
                <a:stretch>
                  <a:fillRect t="-6306" r="-444" b="-400000"/>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94FDF07-63BE-4C93-81E8-D27B30E808E1}" type="slidenum">
              <a:rPr lang="en-US" altLang="en-US" sz="1200">
                <a:solidFill>
                  <a:srgbClr val="3F3F3F"/>
                </a:solidFill>
              </a:rPr>
              <a:pPr eaLnBrk="1" hangingPunct="1"/>
              <a:t>36</a:t>
            </a:fld>
            <a:endParaRPr lang="en-US" altLang="en-US" sz="1200">
              <a:solidFill>
                <a:srgbClr val="3F3F3F"/>
              </a:solidFill>
            </a:endParaRPr>
          </a:p>
        </p:txBody>
      </p:sp>
      <p:pic>
        <p:nvPicPr>
          <p:cNvPr id="50183" name="Picture 4" descr="hay29575_0544"/>
          <p:cNvPicPr>
            <a:picLocks noChangeAspect="1" noChangeArrowheads="1"/>
          </p:cNvPicPr>
          <p:nvPr/>
        </p:nvPicPr>
        <p:blipFill>
          <a:blip r:embed="rId2">
            <a:extLst>
              <a:ext uri="{28A0092B-C50C-407E-A947-70E740481C1C}">
                <a14:useLocalDpi xmlns:a14="http://schemas.microsoft.com/office/drawing/2010/main" val="0"/>
              </a:ext>
            </a:extLst>
          </a:blip>
          <a:srcRect l="49831" t="7500" b="9375"/>
          <a:stretch>
            <a:fillRect/>
          </a:stretch>
        </p:blipFill>
        <p:spPr bwMode="auto">
          <a:xfrm>
            <a:off x="1195388" y="4419600"/>
            <a:ext cx="457835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38750772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hay29575_0544"/>
          <p:cNvPicPr>
            <a:picLocks noChangeAspect="1" noChangeArrowheads="1"/>
          </p:cNvPicPr>
          <p:nvPr/>
        </p:nvPicPr>
        <p:blipFill>
          <a:blip r:embed="rId2">
            <a:extLst>
              <a:ext uri="{28A0092B-C50C-407E-A947-70E740481C1C}">
                <a14:useLocalDpi xmlns:a14="http://schemas.microsoft.com/office/drawing/2010/main" val="0"/>
              </a:ext>
            </a:extLst>
          </a:blip>
          <a:srcRect l="24915" t="18750" r="49831" b="9375"/>
          <a:stretch>
            <a:fillRect/>
          </a:stretch>
        </p:blipFill>
        <p:spPr bwMode="auto">
          <a:xfrm>
            <a:off x="1028700" y="1219200"/>
            <a:ext cx="33020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fa-IR" dirty="0" smtClean="0"/>
              <a:t>تبدیل ستاره-مثلث</a:t>
            </a:r>
            <a:endParaRPr lang="en-US" dirty="0"/>
          </a:p>
        </p:txBody>
      </p:sp>
      <p:sp>
        <p:nvSpPr>
          <p:cNvPr id="6" name="Content Placeholder 5"/>
          <p:cNvSpPr>
            <a:spLocks noGrp="1"/>
          </p:cNvSpPr>
          <p:nvPr>
            <p:ph sz="quarter" idx="1"/>
          </p:nvPr>
        </p:nvSpPr>
        <p:spPr/>
        <p:txBody>
          <a:bodyPr/>
          <a:lstStyle/>
          <a:p>
            <a:endParaRPr lang="en-US" dirty="0" smtClean="0"/>
          </a:p>
          <a:p>
            <a:endParaRPr lang="en-US" dirty="0"/>
          </a:p>
          <a:p>
            <a:endParaRPr lang="en-US" dirty="0" smtClean="0"/>
          </a:p>
          <a:p>
            <a:endParaRPr lang="en-US" dirty="0"/>
          </a:p>
          <a:p>
            <a:r>
              <a:rPr lang="fa-IR" dirty="0" smtClean="0"/>
              <a:t>این دو مدار معادل‌اند اگر:</a:t>
            </a:r>
            <a:endParaRPr lang="fa-IR" dirty="0"/>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55263A3-9F70-4A08-B71A-55922183BEE6}" type="slidenum">
              <a:rPr lang="en-US" altLang="en-US" sz="1200">
                <a:solidFill>
                  <a:srgbClr val="3F3F3F"/>
                </a:solidFill>
              </a:rPr>
              <a:pPr eaLnBrk="1" hangingPunct="1"/>
              <a:t>37</a:t>
            </a:fld>
            <a:endParaRPr lang="en-US" altLang="en-US" sz="1200">
              <a:solidFill>
                <a:srgbClr val="3F3F3F"/>
              </a:solidFill>
            </a:endParaRPr>
          </a:p>
        </p:txBody>
      </p:sp>
      <p:pic>
        <p:nvPicPr>
          <p:cNvPr id="51206" name="Picture 4" descr="hay29575_0544"/>
          <p:cNvPicPr>
            <a:picLocks noChangeAspect="1" noChangeArrowheads="1"/>
          </p:cNvPicPr>
          <p:nvPr/>
        </p:nvPicPr>
        <p:blipFill>
          <a:blip r:embed="rId2">
            <a:extLst>
              <a:ext uri="{28A0092B-C50C-407E-A947-70E740481C1C}">
                <a14:useLocalDpi xmlns:a14="http://schemas.microsoft.com/office/drawing/2010/main" val="0"/>
              </a:ext>
            </a:extLst>
          </a:blip>
          <a:srcRect l="74745" t="7500" b="9375"/>
          <a:stretch>
            <a:fillRect/>
          </a:stretch>
        </p:blipFill>
        <p:spPr bwMode="auto">
          <a:xfrm>
            <a:off x="5330825" y="1371600"/>
            <a:ext cx="28987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9" descr="ch5wyedelta.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125912"/>
            <a:ext cx="2514600"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0" descr="ch5deltawy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110037"/>
            <a:ext cx="2857500"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07445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تبدیل ستاره-مثلث: مثال</a:t>
            </a:r>
            <a:endParaRPr lang="en-US" dirty="0"/>
          </a:p>
        </p:txBody>
      </p:sp>
      <p:sp>
        <p:nvSpPr>
          <p:cNvPr id="52227" name="Content Placeholder 2"/>
          <p:cNvSpPr>
            <a:spLocks noGrp="1"/>
          </p:cNvSpPr>
          <p:nvPr>
            <p:ph idx="1"/>
          </p:nvPr>
        </p:nvSpPr>
        <p:spPr/>
        <p:txBody>
          <a:bodyPr/>
          <a:lstStyle/>
          <a:p>
            <a:r>
              <a:rPr lang="fa-IR" altLang="en-US" dirty="0" smtClean="0">
                <a:ea typeface="ＭＳ Ｐゴシック" charset="-128"/>
              </a:rPr>
              <a:t>مقاومت معادل مدار سمت چپ را با استفاده از تبدیل ستاره-مثلث بیابید.</a:t>
            </a:r>
            <a:endParaRPr lang="en-US" altLang="en-US"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EB7499-66CD-4610-8DCA-CB5C5A1B15A8}" type="slidenum">
              <a:rPr lang="en-US" altLang="en-US" sz="1200">
                <a:solidFill>
                  <a:srgbClr val="3F3F3F"/>
                </a:solidFill>
              </a:rPr>
              <a:pPr eaLnBrk="1" hangingPunct="1"/>
              <a:t>38</a:t>
            </a:fld>
            <a:endParaRPr lang="en-US" altLang="en-US" sz="1200">
              <a:solidFill>
                <a:srgbClr val="3F3F3F"/>
              </a:solidFill>
            </a:endParaRPr>
          </a:p>
        </p:txBody>
      </p:sp>
      <p:pic>
        <p:nvPicPr>
          <p:cNvPr id="52230" name="Picture 5" descr="\\192.168.81.8\shipment\dti_out\November11\112311\Hayt_Durbin_DFR\z_JPG\ch_05\hay29575_0546.jpg"/>
          <p:cNvPicPr>
            <a:picLocks noChangeAspect="1" noChangeArrowheads="1"/>
          </p:cNvPicPr>
          <p:nvPr/>
        </p:nvPicPr>
        <p:blipFill>
          <a:blip r:embed="rId2">
            <a:extLst>
              <a:ext uri="{28A0092B-C50C-407E-A947-70E740481C1C}">
                <a14:useLocalDpi xmlns:a14="http://schemas.microsoft.com/office/drawing/2010/main" val="0"/>
              </a:ext>
            </a:extLst>
          </a:blip>
          <a:srcRect t="16165" r="47906" b="51727"/>
          <a:stretch>
            <a:fillRect/>
          </a:stretch>
        </p:blipFill>
        <p:spPr bwMode="auto">
          <a:xfrm>
            <a:off x="708025" y="2895600"/>
            <a:ext cx="3386138"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5" descr="\\192.168.81.8\shipment\dti_out\November11\112311\Hayt_Durbin_DFR\z_JPG\ch_05\hay29575_0546.jpg"/>
          <p:cNvPicPr>
            <a:picLocks noChangeAspect="1" noChangeArrowheads="1"/>
          </p:cNvPicPr>
          <p:nvPr/>
        </p:nvPicPr>
        <p:blipFill>
          <a:blip r:embed="rId2">
            <a:extLst>
              <a:ext uri="{28A0092B-C50C-407E-A947-70E740481C1C}">
                <a14:useLocalDpi xmlns:a14="http://schemas.microsoft.com/office/drawing/2010/main" val="0"/>
              </a:ext>
            </a:extLst>
          </a:blip>
          <a:srcRect t="16165" r="47906" b="51727"/>
          <a:stretch>
            <a:fillRect/>
          </a:stretch>
        </p:blipFill>
        <p:spPr bwMode="auto">
          <a:xfrm>
            <a:off x="4759325" y="3051175"/>
            <a:ext cx="3165475"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5673725" y="3203575"/>
            <a:ext cx="1828800" cy="1371600"/>
          </a:xfrm>
          <a:prstGeom prst="ellipse">
            <a:avLst/>
          </a:prstGeom>
          <a:gradFill rotWithShape="1">
            <a:gsLst>
              <a:gs pos="0">
                <a:srgbClr val="FFBF00">
                  <a:alpha val="37999"/>
                </a:srgbClr>
              </a:gs>
              <a:gs pos="45000">
                <a:srgbClr val="F1A300">
                  <a:alpha val="37999"/>
                </a:srgbClr>
              </a:gs>
              <a:gs pos="100000">
                <a:srgbClr val="CC8900">
                  <a:alpha val="37999"/>
                </a:srgbClr>
              </a:gs>
            </a:gsLst>
            <a:lin ang="5400000"/>
          </a:gradFill>
          <a:ln w="6350" cap="rnd">
            <a:solidFill>
              <a:srgbClr val="F0AC00"/>
            </a:solidFill>
            <a:round/>
            <a:headEnd/>
            <a:tailEnd/>
          </a:ln>
          <a:effectLst>
            <a:outerShdw blurRad="39000" dist="25400" dir="5400000" rotWithShape="0">
              <a:srgbClr val="808080">
                <a:alpha val="37999"/>
              </a:srgbClr>
            </a:outerShdw>
          </a:effectLst>
        </p:spPr>
        <p:txBody>
          <a:bodyPr anchor="ctr"/>
          <a:lstStyle/>
          <a:p>
            <a:pPr algn="ctr">
              <a:defRPr/>
            </a:pPr>
            <a:endParaRPr lang="en-US">
              <a:solidFill>
                <a:schemeClr val="lt1"/>
              </a:solidFill>
              <a:latin typeface="+mn-lt"/>
              <a:ea typeface="+mn-ea"/>
            </a:endParaRPr>
          </a:p>
        </p:txBody>
      </p:sp>
      <p:cxnSp>
        <p:nvCxnSpPr>
          <p:cNvPr id="11" name="Straight Arrow Connector 10"/>
          <p:cNvCxnSpPr>
            <a:cxnSpLocks noChangeShapeType="1"/>
          </p:cNvCxnSpPr>
          <p:nvPr/>
        </p:nvCxnSpPr>
        <p:spPr bwMode="auto">
          <a:xfrm>
            <a:off x="4581525" y="3721100"/>
            <a:ext cx="838200" cy="158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9869981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a:t>تبدیل ستاره-مثلث: مثال</a:t>
            </a:r>
            <a:endParaRPr 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9F4FE41-FAA2-4863-8992-71F40D410418}" type="slidenum">
              <a:rPr lang="en-US" altLang="en-US" sz="1200">
                <a:solidFill>
                  <a:srgbClr val="3F3F3F"/>
                </a:solidFill>
              </a:rPr>
              <a:pPr eaLnBrk="1" hangingPunct="1"/>
              <a:t>39</a:t>
            </a:fld>
            <a:endParaRPr lang="en-US" altLang="en-US" sz="1200">
              <a:solidFill>
                <a:srgbClr val="3F3F3F"/>
              </a:solidFill>
            </a:endParaRPr>
          </a:p>
        </p:txBody>
      </p:sp>
      <p:grpSp>
        <p:nvGrpSpPr>
          <p:cNvPr id="53253" name="Group 9"/>
          <p:cNvGrpSpPr>
            <a:grpSpLocks/>
          </p:cNvGrpSpPr>
          <p:nvPr/>
        </p:nvGrpSpPr>
        <p:grpSpPr bwMode="auto">
          <a:xfrm>
            <a:off x="254000" y="1524000"/>
            <a:ext cx="3165475" cy="2224088"/>
            <a:chOff x="4508500" y="3406121"/>
            <a:chExt cx="3165475" cy="2224434"/>
          </a:xfrm>
        </p:grpSpPr>
        <p:pic>
          <p:nvPicPr>
            <p:cNvPr id="53261" name="Picture 5" descr="\\192.168.81.8\shipment\dti_out\November11\112311\Hayt_Durbin_DFR\z_JPG\ch_05\hay29575_0546.jpg"/>
            <p:cNvPicPr>
              <a:picLocks noChangeAspect="1" noChangeArrowheads="1"/>
            </p:cNvPicPr>
            <p:nvPr/>
          </p:nvPicPr>
          <p:blipFill>
            <a:blip r:embed="rId2">
              <a:extLst>
                <a:ext uri="{28A0092B-C50C-407E-A947-70E740481C1C}">
                  <a14:useLocalDpi xmlns:a14="http://schemas.microsoft.com/office/drawing/2010/main" val="0"/>
                </a:ext>
              </a:extLst>
            </a:blip>
            <a:srcRect t="16165" r="47906" b="51727"/>
            <a:stretch>
              <a:fillRect/>
            </a:stretch>
          </p:blipFill>
          <p:spPr bwMode="auto">
            <a:xfrm>
              <a:off x="4508500" y="3406121"/>
              <a:ext cx="3165475" cy="222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5422900" y="3558545"/>
              <a:ext cx="1828800" cy="1371813"/>
            </a:xfrm>
            <a:prstGeom prst="ellipse">
              <a:avLst/>
            </a:prstGeom>
            <a:gradFill rotWithShape="1">
              <a:gsLst>
                <a:gs pos="0">
                  <a:srgbClr val="FFBF00">
                    <a:alpha val="37999"/>
                  </a:srgbClr>
                </a:gs>
                <a:gs pos="45000">
                  <a:srgbClr val="F1A300">
                    <a:alpha val="37999"/>
                  </a:srgbClr>
                </a:gs>
                <a:gs pos="100000">
                  <a:srgbClr val="CC8900">
                    <a:alpha val="37999"/>
                  </a:srgbClr>
                </a:gs>
              </a:gsLst>
              <a:lin ang="5400000"/>
            </a:gradFill>
            <a:ln w="6350" cap="rnd">
              <a:solidFill>
                <a:srgbClr val="F0AC00"/>
              </a:solidFill>
              <a:round/>
              <a:headEnd/>
              <a:tailEnd/>
            </a:ln>
            <a:effectLst>
              <a:outerShdw blurRad="39000" dist="25400" dir="5400000" rotWithShape="0">
                <a:srgbClr val="808080">
                  <a:alpha val="37999"/>
                </a:srgbClr>
              </a:outerShdw>
            </a:effectLst>
          </p:spPr>
          <p:txBody>
            <a:bodyPr anchor="ctr"/>
            <a:lstStyle/>
            <a:p>
              <a:pPr algn="ctr">
                <a:defRPr/>
              </a:pPr>
              <a:endParaRPr lang="en-US">
                <a:solidFill>
                  <a:schemeClr val="lt1"/>
                </a:solidFill>
                <a:latin typeface="+mn-lt"/>
                <a:ea typeface="+mn-ea"/>
              </a:endParaRPr>
            </a:p>
          </p:txBody>
        </p:sp>
      </p:grpSp>
      <p:pic>
        <p:nvPicPr>
          <p:cNvPr id="53254" name="Picture 5" descr="\\192.168.81.8\shipment\dti_out\November11\112311\Hayt_Durbin_DFR\z_JPG\ch_05\hay29575_0546.jpg"/>
          <p:cNvPicPr>
            <a:picLocks noChangeAspect="1" noChangeArrowheads="1"/>
          </p:cNvPicPr>
          <p:nvPr/>
        </p:nvPicPr>
        <p:blipFill>
          <a:blip r:embed="rId2">
            <a:extLst>
              <a:ext uri="{28A0092B-C50C-407E-A947-70E740481C1C}">
                <a14:useLocalDpi xmlns:a14="http://schemas.microsoft.com/office/drawing/2010/main" val="0"/>
              </a:ext>
            </a:extLst>
          </a:blip>
          <a:srcRect l="49750" t="1939" b="51727"/>
          <a:stretch>
            <a:fillRect/>
          </a:stretch>
        </p:blipFill>
        <p:spPr bwMode="auto">
          <a:xfrm>
            <a:off x="4938713" y="1819275"/>
            <a:ext cx="3265487"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p:cNvSpPr>
            <a:spLocks noChangeArrowheads="1"/>
          </p:cNvSpPr>
          <p:nvPr/>
        </p:nvSpPr>
        <p:spPr bwMode="auto">
          <a:xfrm>
            <a:off x="5283200" y="1990725"/>
            <a:ext cx="2197100" cy="2398713"/>
          </a:xfrm>
          <a:prstGeom prst="ellipse">
            <a:avLst/>
          </a:prstGeom>
          <a:gradFill rotWithShape="1">
            <a:gsLst>
              <a:gs pos="0">
                <a:srgbClr val="FFBF00">
                  <a:alpha val="39998"/>
                </a:srgbClr>
              </a:gs>
              <a:gs pos="45000">
                <a:srgbClr val="F1A300">
                  <a:alpha val="39998"/>
                </a:srgbClr>
              </a:gs>
              <a:gs pos="100000">
                <a:srgbClr val="CC8900">
                  <a:alpha val="39998"/>
                </a:srgbClr>
              </a:gs>
            </a:gsLst>
            <a:lin ang="5400000"/>
          </a:gradFill>
          <a:ln w="6350" cap="rnd">
            <a:solidFill>
              <a:srgbClr val="F0AC00"/>
            </a:solidFill>
            <a:round/>
            <a:headEnd/>
            <a:tailEnd/>
          </a:ln>
          <a:effectLst>
            <a:outerShdw blurRad="39000" dist="25400" dir="5400000" rotWithShape="0">
              <a:srgbClr val="808080">
                <a:alpha val="37999"/>
              </a:srgbClr>
            </a:outerShdw>
          </a:effectLst>
        </p:spPr>
        <p:txBody>
          <a:bodyPr anchor="ctr"/>
          <a:lstStyle/>
          <a:p>
            <a:pPr algn="ctr">
              <a:defRPr/>
            </a:pPr>
            <a:endParaRPr lang="en-US">
              <a:solidFill>
                <a:schemeClr val="lt1"/>
              </a:solidFill>
              <a:latin typeface="+mn-lt"/>
              <a:ea typeface="+mn-ea"/>
            </a:endParaRPr>
          </a:p>
        </p:txBody>
      </p:sp>
      <p:cxnSp>
        <p:nvCxnSpPr>
          <p:cNvPr id="15" name="Straight Arrow Connector 14"/>
          <p:cNvCxnSpPr>
            <a:cxnSpLocks noChangeShapeType="1"/>
          </p:cNvCxnSpPr>
          <p:nvPr/>
        </p:nvCxnSpPr>
        <p:spPr bwMode="auto">
          <a:xfrm>
            <a:off x="3419475" y="2679700"/>
            <a:ext cx="1519238" cy="3175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3257" name="TextBox 15"/>
          <p:cNvSpPr txBox="1">
            <a:spLocks noChangeArrowheads="1"/>
          </p:cNvSpPr>
          <p:nvPr/>
        </p:nvSpPr>
        <p:spPr bwMode="auto">
          <a:xfrm>
            <a:off x="3419475" y="2221468"/>
            <a:ext cx="1698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تبدیل مثلث به ستاره</a:t>
            </a:r>
            <a:endParaRPr lang="en-US" altLang="en-US" sz="1800" dirty="0">
              <a:cs typeface="B Nazanin" panose="00000400000000000000" pitchFamily="2" charset="-78"/>
            </a:endParaRPr>
          </a:p>
        </p:txBody>
      </p:sp>
      <p:pic>
        <p:nvPicPr>
          <p:cNvPr id="53258" name="Picture 5" descr="\\192.168.81.8\shipment\dti_out\November11\112311\Hayt_Durbin_DFR\z_JPG\ch_05\hay29575_0546.jpg"/>
          <p:cNvPicPr>
            <a:picLocks noChangeAspect="1" noChangeArrowheads="1"/>
          </p:cNvPicPr>
          <p:nvPr/>
        </p:nvPicPr>
        <p:blipFill>
          <a:blip r:embed="rId2">
            <a:extLst>
              <a:ext uri="{28A0092B-C50C-407E-A947-70E740481C1C}">
                <a14:useLocalDpi xmlns:a14="http://schemas.microsoft.com/office/drawing/2010/main" val="0"/>
              </a:ext>
            </a:extLst>
          </a:blip>
          <a:srcRect l="51224" t="59808" r="7370" b="8083"/>
          <a:stretch>
            <a:fillRect/>
          </a:stretch>
        </p:blipFill>
        <p:spPr bwMode="auto">
          <a:xfrm>
            <a:off x="1293813" y="3810000"/>
            <a:ext cx="2692400"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p:cNvCxnSpPr>
            <a:cxnSpLocks noChangeShapeType="1"/>
          </p:cNvCxnSpPr>
          <p:nvPr/>
        </p:nvCxnSpPr>
        <p:spPr bwMode="auto">
          <a:xfrm rot="10800000" flipV="1">
            <a:off x="3670300" y="5081588"/>
            <a:ext cx="1268413" cy="169862"/>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3260" name="TextBox 19"/>
          <p:cNvSpPr txBox="1">
            <a:spLocks noChangeArrowheads="1"/>
          </p:cNvSpPr>
          <p:nvPr/>
        </p:nvSpPr>
        <p:spPr bwMode="auto">
          <a:xfrm>
            <a:off x="3179763" y="5562600"/>
            <a:ext cx="3876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800" dirty="0" smtClean="0">
                <a:cs typeface="B Nazanin" panose="00000400000000000000" pitchFamily="2" charset="-78"/>
              </a:rPr>
              <a:t>ترکیب مقاومت‌های سری و موازی</a:t>
            </a:r>
            <a:endParaRPr lang="en-US" altLang="en-US" sz="1800" dirty="0">
              <a:cs typeface="B Nazanin" panose="00000400000000000000" pitchFamily="2" charset="-78"/>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577864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a:t>قضیه جمع </a:t>
            </a:r>
            <a:r>
              <a:rPr lang="fa-IR" dirty="0" smtClean="0"/>
              <a:t>آثار: مثال (ادامه)</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sz="quarter" idx="1"/>
              </p:nvPr>
            </p:nvSpPr>
            <p:spPr/>
            <p:txBody>
              <a:bodyPr/>
              <a:lstStyle/>
              <a:p>
                <a:endParaRPr lang="fa-IR" dirty="0" smtClean="0"/>
              </a:p>
              <a:p>
                <a:endParaRPr lang="fa-IR" dirty="0"/>
              </a:p>
              <a:p>
                <a:endParaRPr lang="fa-IR" dirty="0" smtClean="0"/>
              </a:p>
              <a:p>
                <a:endParaRPr lang="fa-IR" dirty="0"/>
              </a:p>
              <a:p>
                <a:r>
                  <a:rPr lang="fa-IR" dirty="0" smtClean="0"/>
                  <a:t>داریم:</a:t>
                </a:r>
              </a:p>
              <a:p>
                <a:pPr marL="0" indent="0" algn="l" rtl="0">
                  <a:buNone/>
                </a:pPr>
                <a14:m>
                  <m:oMath xmlns:m="http://schemas.openxmlformats.org/officeDocument/2006/math">
                    <m:d>
                      <m:dPr>
                        <m:begChr m:val="["/>
                        <m:endChr m:val="]"/>
                        <m:ctrlPr>
                          <a:rPr lang="fa-IR" i="1" smtClean="0">
                            <a:latin typeface="Cambria Math" panose="02040503050406030204" pitchFamily="18" charset="0"/>
                          </a:rPr>
                        </m:ctrlPr>
                      </m:dPr>
                      <m:e>
                        <m:m>
                          <m:mPr>
                            <m:mcs>
                              <m:mc>
                                <m:mcPr>
                                  <m:count m:val="1"/>
                                  <m:mcJc m:val="center"/>
                                </m:mcPr>
                              </m:mc>
                            </m:mcs>
                            <m:ctrlPr>
                              <a:rPr lang="fa-IR"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𝑣</m:t>
                                  </m:r>
                                </m:e>
                                <m:sub>
                                  <m:r>
                                    <m:rPr>
                                      <m:brk m:alnAt="7"/>
                                    </m:rPr>
                                    <a:rPr lang="en-US" b="0" i="1" smtClean="0">
                                      <a:latin typeface="Cambria Math" panose="02040503050406030204" pitchFamily="18" charset="0"/>
                                    </a:rPr>
                                    <m:t>1</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r>
                          <a:rPr lang="en-US" b="0" i="1" smtClean="0">
                            <a:latin typeface="Cambria Math" panose="02040503050406030204" pitchFamily="18" charset="0"/>
                          </a:rPr>
                          <m:t>1</m:t>
                        </m:r>
                      </m:sup>
                    </m:sSup>
                    <m:d>
                      <m:dPr>
                        <m:begChr m:val="["/>
                        <m:endChr m:val="]"/>
                        <m:ctrlPr>
                          <a:rPr lang="fa-IR" i="1">
                            <a:latin typeface="Cambria Math" panose="02040503050406030204" pitchFamily="18" charset="0"/>
                          </a:rPr>
                        </m:ctrlPr>
                      </m:dPr>
                      <m:e>
                        <m:m>
                          <m:mPr>
                            <m:mcs>
                              <m:mc>
                                <m:mcPr>
                                  <m:count m:val="1"/>
                                  <m:mcJc m:val="center"/>
                                </m:mcPr>
                              </m:mc>
                            </m:mcs>
                            <m:ctrlPr>
                              <a:rPr lang="fa-IR"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𝑎</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i="1">
                            <a:latin typeface="Cambria Math" panose="02040503050406030204" pitchFamily="18" charset="0"/>
                          </a:rPr>
                          <m:t>1</m:t>
                        </m:r>
                      </m:sup>
                    </m:sSup>
                    <m:d>
                      <m:dPr>
                        <m:begChr m:val="["/>
                        <m:endChr m:val="]"/>
                        <m:ctrlPr>
                          <a:rPr lang="fa-IR" i="1">
                            <a:latin typeface="Cambria Math" panose="02040503050406030204" pitchFamily="18" charset="0"/>
                          </a:rPr>
                        </m:ctrlPr>
                      </m:dPr>
                      <m:e>
                        <m:m>
                          <m:mPr>
                            <m:mcs>
                              <m:mc>
                                <m:mcPr>
                                  <m:count m:val="1"/>
                                  <m:mcJc m:val="center"/>
                                </m:mcPr>
                              </m:mc>
                            </m:mcs>
                            <m:ctrlPr>
                              <a:rPr lang="fa-IR"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𝑎</m:t>
                                  </m:r>
                                </m:sub>
                              </m:sSub>
                            </m:e>
                          </m:mr>
                          <m:mr>
                            <m:e>
                              <m:r>
                                <a:rPr lang="en-US" b="0" i="1" smtClean="0">
                                  <a:latin typeface="Cambria Math" panose="02040503050406030204" pitchFamily="18" charset="0"/>
                                </a:rPr>
                                <m:t>0</m:t>
                              </m:r>
                            </m:e>
                          </m:mr>
                        </m:m>
                      </m:e>
                    </m:d>
                  </m:oMath>
                </a14:m>
                <a:r>
                  <a:rPr lang="en-US" dirty="0" smtClean="0"/>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i="1">
                            <a:latin typeface="Cambria Math" panose="02040503050406030204" pitchFamily="18" charset="0"/>
                          </a:rPr>
                          <m:t>1</m:t>
                        </m:r>
                      </m:sup>
                    </m:sSup>
                    <m:d>
                      <m:dPr>
                        <m:begChr m:val="["/>
                        <m:endChr m:val="]"/>
                        <m:ctrlPr>
                          <a:rPr lang="fa-IR" i="1">
                            <a:latin typeface="Cambria Math" panose="02040503050406030204" pitchFamily="18" charset="0"/>
                          </a:rPr>
                        </m:ctrlPr>
                      </m:dPr>
                      <m:e>
                        <m:m>
                          <m:mPr>
                            <m:mcs>
                              <m:mc>
                                <m:mcPr>
                                  <m:count m:val="1"/>
                                  <m:mcJc m:val="center"/>
                                </m:mcPr>
                              </m:mc>
                            </m:mcs>
                            <m:ctrlPr>
                              <a:rPr lang="fa-IR" i="1">
                                <a:latin typeface="Cambria Math" panose="02040503050406030204" pitchFamily="18" charset="0"/>
                              </a:rPr>
                            </m:ctrlPr>
                          </m:mPr>
                          <m:mr>
                            <m:e>
                              <m:r>
                                <a:rPr lang="en-US" b="0" i="1" smtClean="0">
                                  <a:latin typeface="Cambria Math" panose="02040503050406030204" pitchFamily="18" charset="0"/>
                                </a:rPr>
                                <m:t>0</m:t>
                              </m:r>
                            </m:e>
                          </m:mr>
                          <m:mr>
                            <m:e>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𝑏</m:t>
                                  </m:r>
                                </m:sub>
                              </m:sSub>
                            </m:e>
                          </m:mr>
                        </m:m>
                      </m:e>
                    </m:d>
                  </m:oMath>
                </a14:m>
                <a:endParaRPr lang="en-US" dirty="0" smtClean="0"/>
              </a:p>
              <a:p>
                <a:endParaRPr lang="fa-IR" dirty="0"/>
              </a:p>
            </p:txBody>
          </p:sp>
        </mc:Choice>
        <mc:Fallback xmlns="">
          <p:sp>
            <p:nvSpPr>
              <p:cNvPr id="6" name="Content Placeholder 5"/>
              <p:cNvSpPr>
                <a:spLocks noGrp="1" noRot="1" noChangeAspect="1" noMove="1" noResize="1" noEditPoints="1" noAdjustHandles="1" noChangeArrowheads="1" noChangeShapeType="1" noTextEdit="1"/>
              </p:cNvSpPr>
              <p:nvPr>
                <p:ph sz="quarter" idx="1"/>
              </p:nvPr>
            </p:nvSpPr>
            <p:spPr>
              <a:blipFill rotWithShape="0">
                <a:blip r:embed="rId2"/>
                <a:stretch>
                  <a:fillRect r="-449"/>
                </a:stretch>
              </a:blipFill>
            </p:spPr>
            <p:txBody>
              <a:bodyPr/>
              <a:lstStyle/>
              <a:p>
                <a:r>
                  <a:rPr lang="fa-IR">
                    <a:noFill/>
                  </a:rPr>
                  <a:t> </a:t>
                </a:r>
              </a:p>
            </p:txBody>
          </p:sp>
        </mc:Fallback>
      </mc:AlternateContent>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E70842B-5EB7-461B-B707-63F92372E48A}" type="slidenum">
              <a:rPr lang="en-US" altLang="en-US" sz="1200">
                <a:solidFill>
                  <a:srgbClr val="3F3F3F"/>
                </a:solidFill>
              </a:rPr>
              <a:pPr eaLnBrk="1" hangingPunct="1"/>
              <a:t>4</a:t>
            </a:fld>
            <a:endParaRPr lang="en-US" altLang="en-US" sz="1200">
              <a:solidFill>
                <a:srgbClr val="3F3F3F"/>
              </a:solidFill>
            </a:endParaRPr>
          </a:p>
        </p:txBody>
      </p:sp>
      <p:pic>
        <p:nvPicPr>
          <p:cNvPr id="18439" name="Picture 4" descr="hay29575_0501"/>
          <p:cNvPicPr>
            <a:picLocks noChangeAspect="1" noChangeArrowheads="1"/>
          </p:cNvPicPr>
          <p:nvPr/>
        </p:nvPicPr>
        <p:blipFill>
          <a:blip r:embed="rId3" cstate="print">
            <a:extLst>
              <a:ext uri="{28A0092B-C50C-407E-A947-70E740481C1C}">
                <a14:useLocalDpi xmlns:a14="http://schemas.microsoft.com/office/drawing/2010/main" val="0"/>
              </a:ext>
            </a:extLst>
          </a:blip>
          <a:srcRect t="4028"/>
          <a:stretch>
            <a:fillRect/>
          </a:stretch>
        </p:blipFill>
        <p:spPr bwMode="auto">
          <a:xfrm>
            <a:off x="373063" y="1366837"/>
            <a:ext cx="5803900"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a:cxnSpLocks noChangeShapeType="1"/>
            <a:stCxn id="22" idx="0"/>
          </p:cNvCxnSpPr>
          <p:nvPr/>
        </p:nvCxnSpPr>
        <p:spPr bwMode="auto">
          <a:xfrm flipV="1">
            <a:off x="2396332" y="4683919"/>
            <a:ext cx="1489868" cy="30384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22" name="TextBox 21"/>
              <p:cNvSpPr txBox="1"/>
              <p:nvPr/>
            </p:nvSpPr>
            <p:spPr>
              <a:xfrm>
                <a:off x="1066800" y="4987767"/>
                <a:ext cx="2659063" cy="461665"/>
              </a:xfrm>
              <a:prstGeom prst="rect">
                <a:avLst/>
              </a:prstGeom>
              <a:noFill/>
            </p:spPr>
            <p:txBody>
              <a:bodyPr wrap="square">
                <a:spAutoFit/>
              </a:bodyPr>
              <a:lstStyle/>
              <a:p>
                <a:pPr algn="r" rtl="1">
                  <a:defRPr/>
                </a:pPr>
                <a:r>
                  <a:rPr lang="fa-IR" sz="2400" dirty="0" smtClean="0">
                    <a:latin typeface="+mn-lt"/>
                    <a:ea typeface="ＭＳ Ｐゴシック" pitchFamily="-65" charset="-128"/>
                    <a:cs typeface="B Nazanin" panose="00000400000000000000" pitchFamily="2" charset="-78"/>
                  </a:rPr>
                  <a:t>آزمایش </a:t>
                </a:r>
                <a:r>
                  <a:rPr lang="en-US" sz="2400" dirty="0" smtClean="0">
                    <a:latin typeface="+mn-lt"/>
                    <a:ea typeface="ＭＳ Ｐゴシック" pitchFamily="-65" charset="-128"/>
                    <a:cs typeface="B Nazanin" panose="00000400000000000000" pitchFamily="2" charset="-78"/>
                  </a:rPr>
                  <a:t>A</a:t>
                </a:r>
                <a:r>
                  <a:rPr lang="fa-IR" sz="2400" dirty="0" smtClean="0">
                    <a:latin typeface="+mn-lt"/>
                    <a:ea typeface="ＭＳ Ｐゴシック" pitchFamily="-65" charset="-128"/>
                    <a:cs typeface="B Nazanin" panose="00000400000000000000" pitchFamily="2" charset="-78"/>
                  </a:rPr>
                  <a:t>: حذف منبع </a:t>
                </a:r>
                <a14:m>
                  <m:oMath xmlns:m="http://schemas.openxmlformats.org/officeDocument/2006/math">
                    <m:sSub>
                      <m:sSubPr>
                        <m:ctrlPr>
                          <a:rPr lang="en-US" sz="2400" b="0" i="1" smtClean="0">
                            <a:latin typeface="Cambria Math" panose="02040503050406030204" pitchFamily="18" charset="0"/>
                            <a:ea typeface="ＭＳ Ｐゴシック" pitchFamily="-65" charset="-128"/>
                            <a:cs typeface="B Nazanin" panose="00000400000000000000" pitchFamily="2" charset="-78"/>
                          </a:rPr>
                        </m:ctrlPr>
                      </m:sSubPr>
                      <m:e>
                        <m:r>
                          <a:rPr lang="en-US" sz="2400" b="0" i="1" smtClean="0">
                            <a:latin typeface="Cambria Math" panose="02040503050406030204" pitchFamily="18" charset="0"/>
                            <a:ea typeface="ＭＳ Ｐゴシック" pitchFamily="-65" charset="-128"/>
                            <a:cs typeface="B Nazanin" panose="00000400000000000000" pitchFamily="2" charset="-78"/>
                          </a:rPr>
                          <m:t>𝑖</m:t>
                        </m:r>
                      </m:e>
                      <m:sub>
                        <m:r>
                          <a:rPr lang="en-US" sz="2400" b="0" i="1" smtClean="0">
                            <a:latin typeface="Cambria Math" panose="02040503050406030204" pitchFamily="18" charset="0"/>
                            <a:ea typeface="ＭＳ Ｐゴシック" pitchFamily="-65" charset="-128"/>
                            <a:cs typeface="B Nazanin" panose="00000400000000000000" pitchFamily="2" charset="-78"/>
                          </a:rPr>
                          <m:t>𝑏</m:t>
                        </m:r>
                      </m:sub>
                    </m:sSub>
                  </m:oMath>
                </a14:m>
                <a:endParaRPr lang="en-US" sz="2400" dirty="0">
                  <a:latin typeface="+mn-lt"/>
                  <a:ea typeface="ＭＳ Ｐゴシック" pitchFamily="-65" charset="-128"/>
                  <a:cs typeface="B Nazanin" panose="00000400000000000000" pitchFamily="2" charset="-7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066800" y="4987767"/>
                <a:ext cx="2659063" cy="461665"/>
              </a:xfrm>
              <a:prstGeom prst="rect">
                <a:avLst/>
              </a:prstGeom>
              <a:blipFill rotWithShape="0">
                <a:blip r:embed="rId4"/>
                <a:stretch>
                  <a:fillRect t="-17105" r="-3440" b="-32895"/>
                </a:stretch>
              </a:blipFill>
            </p:spPr>
            <p:txBody>
              <a:bodyPr/>
              <a:lstStyle/>
              <a:p>
                <a:r>
                  <a:rPr lang="fa-IR">
                    <a:noFill/>
                  </a:rPr>
                  <a:t> </a:t>
                </a:r>
              </a:p>
            </p:txBody>
          </p:sp>
        </mc:Fallback>
      </mc:AlternateContent>
      <p:cxnSp>
        <p:nvCxnSpPr>
          <p:cNvPr id="19" name="Straight Arrow Connector 18"/>
          <p:cNvCxnSpPr>
            <a:cxnSpLocks noChangeShapeType="1"/>
            <a:stCxn id="20" idx="0"/>
          </p:cNvCxnSpPr>
          <p:nvPr/>
        </p:nvCxnSpPr>
        <p:spPr bwMode="auto">
          <a:xfrm flipH="1" flipV="1">
            <a:off x="6324600" y="4572000"/>
            <a:ext cx="697374" cy="41547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20" name="TextBox 19"/>
              <p:cNvSpPr txBox="1"/>
              <p:nvPr/>
            </p:nvSpPr>
            <p:spPr>
              <a:xfrm>
                <a:off x="5593684" y="4987470"/>
                <a:ext cx="2856579" cy="461665"/>
              </a:xfrm>
              <a:prstGeom prst="rect">
                <a:avLst/>
              </a:prstGeom>
              <a:noFill/>
            </p:spPr>
            <p:txBody>
              <a:bodyPr wrap="square">
                <a:spAutoFit/>
              </a:bodyPr>
              <a:lstStyle/>
              <a:p>
                <a:pPr algn="r" rtl="1">
                  <a:defRPr/>
                </a:pPr>
                <a:r>
                  <a:rPr lang="fa-IR" sz="2400" dirty="0" smtClean="0">
                    <a:latin typeface="+mn-lt"/>
                    <a:ea typeface="ＭＳ Ｐゴシック" pitchFamily="-65" charset="-128"/>
                    <a:cs typeface="B Nazanin" panose="00000400000000000000" pitchFamily="2" charset="-78"/>
                  </a:rPr>
                  <a:t>آزمایش </a:t>
                </a:r>
                <a:r>
                  <a:rPr lang="en-US" sz="2400" dirty="0" smtClean="0">
                    <a:latin typeface="+mn-lt"/>
                    <a:ea typeface="ＭＳ Ｐゴシック" pitchFamily="-65" charset="-128"/>
                    <a:cs typeface="B Nazanin" panose="00000400000000000000" pitchFamily="2" charset="-78"/>
                  </a:rPr>
                  <a:t>B</a:t>
                </a:r>
                <a:r>
                  <a:rPr lang="fa-IR" sz="2400" dirty="0" smtClean="0">
                    <a:latin typeface="+mn-lt"/>
                    <a:ea typeface="ＭＳ Ｐゴシック" pitchFamily="-65" charset="-128"/>
                    <a:cs typeface="B Nazanin" panose="00000400000000000000" pitchFamily="2" charset="-78"/>
                  </a:rPr>
                  <a:t>: حذف منبع </a:t>
                </a:r>
                <a14:m>
                  <m:oMath xmlns:m="http://schemas.openxmlformats.org/officeDocument/2006/math">
                    <m:sSub>
                      <m:sSubPr>
                        <m:ctrlPr>
                          <a:rPr lang="en-US" sz="2400" b="0" i="1" smtClean="0">
                            <a:latin typeface="Cambria Math" panose="02040503050406030204" pitchFamily="18" charset="0"/>
                            <a:ea typeface="ＭＳ Ｐゴシック" pitchFamily="-65" charset="-128"/>
                            <a:cs typeface="B Nazanin" panose="00000400000000000000" pitchFamily="2" charset="-78"/>
                          </a:rPr>
                        </m:ctrlPr>
                      </m:sSubPr>
                      <m:e>
                        <m:r>
                          <a:rPr lang="en-US" sz="2400" b="0" i="1" smtClean="0">
                            <a:latin typeface="Cambria Math" panose="02040503050406030204" pitchFamily="18" charset="0"/>
                            <a:ea typeface="ＭＳ Ｐゴシック" pitchFamily="-65" charset="-128"/>
                            <a:cs typeface="B Nazanin" panose="00000400000000000000" pitchFamily="2" charset="-78"/>
                          </a:rPr>
                          <m:t>𝑖</m:t>
                        </m:r>
                      </m:e>
                      <m:sub>
                        <m:r>
                          <a:rPr lang="en-US" sz="2400" b="0" i="1" smtClean="0">
                            <a:latin typeface="Cambria Math" panose="02040503050406030204" pitchFamily="18" charset="0"/>
                            <a:ea typeface="ＭＳ Ｐゴシック" pitchFamily="-65" charset="-128"/>
                            <a:cs typeface="B Nazanin" panose="00000400000000000000" pitchFamily="2" charset="-78"/>
                          </a:rPr>
                          <m:t>𝑎</m:t>
                        </m:r>
                      </m:sub>
                    </m:sSub>
                  </m:oMath>
                </a14:m>
                <a:endParaRPr lang="en-US" sz="2400" dirty="0">
                  <a:latin typeface="+mn-lt"/>
                  <a:ea typeface="ＭＳ Ｐゴシック" pitchFamily="-65" charset="-128"/>
                  <a:cs typeface="B Nazanin" panose="00000400000000000000" pitchFamily="2" charset="-7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593684" y="4987470"/>
                <a:ext cx="2856579" cy="461665"/>
              </a:xfrm>
              <a:prstGeom prst="rect">
                <a:avLst/>
              </a:prstGeom>
              <a:blipFill rotWithShape="0">
                <a:blip r:embed="rId5"/>
                <a:stretch>
                  <a:fillRect t="-17105" r="-3419" b="-32895"/>
                </a:stretch>
              </a:blipFill>
            </p:spPr>
            <p:txBody>
              <a:bodyPr/>
              <a:lstStyle/>
              <a:p>
                <a:r>
                  <a:rPr lang="fa-IR">
                    <a:noFill/>
                  </a:rPr>
                  <a:t> </a:t>
                </a:r>
              </a:p>
            </p:txBody>
          </p:sp>
        </mc:Fallback>
      </mc:AlternateContent>
    </p:spTree>
    <p:extLst>
      <p:ext uri="{BB962C8B-B14F-4D97-AF65-F5344CB8AC3E}">
        <p14:creationId xmlns:p14="http://schemas.microsoft.com/office/powerpoint/2010/main" val="17286942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خلاصه مطالب</a:t>
            </a:r>
            <a:endParaRPr lang="en-US" dirty="0"/>
          </a:p>
        </p:txBody>
      </p:sp>
      <p:sp>
        <p:nvSpPr>
          <p:cNvPr id="3" name="Content Placeholder 2"/>
          <p:cNvSpPr>
            <a:spLocks noGrp="1"/>
          </p:cNvSpPr>
          <p:nvPr>
            <p:ph sz="quarter" idx="1"/>
          </p:nvPr>
        </p:nvSpPr>
        <p:spPr/>
        <p:txBody>
          <a:bodyPr/>
          <a:lstStyle/>
          <a:p>
            <a:r>
              <a:rPr lang="fa-IR" dirty="0" smtClean="0"/>
              <a:t>آنچه در این اسلاید آموختید:</a:t>
            </a:r>
            <a:endParaRPr lang="en-US" dirty="0"/>
          </a:p>
          <a:p>
            <a:pPr lvl="1" eaLnBrk="1" hangingPunct="1"/>
            <a:r>
              <a:rPr lang="fa-IR" altLang="en-US" dirty="0" smtClean="0"/>
              <a:t>قضیه جمع آثار و نحوه استفاده از آن</a:t>
            </a:r>
            <a:endParaRPr lang="en-US" altLang="en-US" dirty="0"/>
          </a:p>
          <a:p>
            <a:pPr lvl="1" eaLnBrk="1" hangingPunct="1"/>
            <a:r>
              <a:rPr lang="fa-IR" altLang="en-US" dirty="0" smtClean="0"/>
              <a:t>منابع واقعی</a:t>
            </a:r>
            <a:endParaRPr lang="en-US" altLang="en-US" dirty="0"/>
          </a:p>
          <a:p>
            <a:pPr lvl="1" eaLnBrk="1" hangingPunct="1"/>
            <a:r>
              <a:rPr lang="fa-IR" altLang="en-US" dirty="0" smtClean="0"/>
              <a:t>تبدیل منابع و کاربرد آن در ساده‌سازی مدار</a:t>
            </a:r>
            <a:endParaRPr lang="en-US" altLang="en-US" dirty="0"/>
          </a:p>
          <a:p>
            <a:pPr lvl="1" eaLnBrk="1" hangingPunct="1"/>
            <a:r>
              <a:rPr lang="fa-IR" altLang="en-US" dirty="0" smtClean="0"/>
              <a:t>مدار معادل تونن و نورتن و نحوه محاسبه آنها</a:t>
            </a:r>
          </a:p>
          <a:p>
            <a:pPr lvl="1" eaLnBrk="1" hangingPunct="1"/>
            <a:r>
              <a:rPr lang="fa-IR" altLang="en-US" dirty="0" smtClean="0"/>
              <a:t>قضیه انتقال توان بیشینه</a:t>
            </a:r>
            <a:endParaRPr lang="en-US" altLang="en-US" dirty="0"/>
          </a:p>
          <a:p>
            <a:pPr lvl="1" eaLnBrk="1" hangingPunct="1"/>
            <a:r>
              <a:rPr lang="fa-IR" dirty="0" smtClean="0"/>
              <a:t>تبدیل ستاره-مثلث و کاربرد آن در ساده‌سازی مدار</a:t>
            </a:r>
            <a:endParaRPr lang="en-US" altLang="en-US" dirty="0"/>
          </a:p>
        </p:txBody>
      </p:sp>
      <p:sp>
        <p:nvSpPr>
          <p:cNvPr id="4" name="Date Placeholder 3"/>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5" name="Footer Placeholder 4"/>
          <p:cNvSpPr>
            <a:spLocks noGrp="1"/>
          </p:cNvSpPr>
          <p:nvPr>
            <p:ph type="ftr" sz="quarter" idx="11"/>
          </p:nvPr>
        </p:nvSpPr>
        <p:spPr/>
        <p:txBody>
          <a:bodyPr/>
          <a:lstStyle/>
          <a:p>
            <a:pPr>
              <a:defRPr/>
            </a:pPr>
            <a:r>
              <a:rPr lang="fa-IR" altLang="en-US" smtClean="0"/>
              <a:t>4. روش‌های مفید برای تحلیل مدار</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B5CFC3F8-B58D-40FA-AF21-F23E618E0688}" type="slidenum">
              <a:rPr lang="en-US" altLang="en-US" smtClean="0"/>
              <a:pPr>
                <a:defRPr/>
              </a:pPr>
              <a:t>40</a:t>
            </a:fld>
            <a:endParaRPr lang="en-US" altLang="en-US" dirty="0"/>
          </a:p>
        </p:txBody>
      </p:sp>
    </p:spTree>
    <p:extLst>
      <p:ext uri="{BB962C8B-B14F-4D97-AF65-F5344CB8AC3E}">
        <p14:creationId xmlns:p14="http://schemas.microsoft.com/office/powerpoint/2010/main" val="149336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تمرین کلاسی</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sz="quarter" idx="1"/>
              </p:nvPr>
            </p:nvSpPr>
            <p:spPr/>
            <p:txBody>
              <a:bodyPr/>
              <a:lstStyle/>
              <a:p>
                <a:r>
                  <a:rPr lang="fa-IR" dirty="0" smtClean="0"/>
                  <a:t>در صورت اتصال یک بار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a14:m>
                <a:r>
                  <a:rPr lang="fa-IR" dirty="0" smtClean="0"/>
                  <a:t> به دو سر </a:t>
                </a:r>
                <a:r>
                  <a:rPr lang="en-US" dirty="0" smtClean="0"/>
                  <a:t>a</a:t>
                </a:r>
                <a:r>
                  <a:rPr lang="fa-IR" dirty="0" smtClean="0"/>
                  <a:t> و </a:t>
                </a:r>
                <a:r>
                  <a:rPr lang="en-US" dirty="0" smtClean="0"/>
                  <a:t>b</a:t>
                </a:r>
                <a:r>
                  <a:rPr lang="fa-IR" dirty="0" smtClean="0"/>
                  <a:t>، مقدار آن را برای انتقال بیشینه توان بیابید. </a:t>
                </a:r>
                <a:r>
                  <a:rPr lang="fa-IR" smtClean="0"/>
                  <a:t>مقدار توان بیشینه را نیز محاسبه کنید.</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2"/>
                <a:stretch>
                  <a:fillRect l="-2618" t="-2000" r="-449"/>
                </a:stretch>
              </a:blipFill>
            </p:spPr>
            <p:txBody>
              <a:bodyPr/>
              <a:lstStyle/>
              <a:p>
                <a:r>
                  <a:rPr lang="fa-IR">
                    <a:noFill/>
                  </a:rPr>
                  <a:t> </a:t>
                </a:r>
              </a:p>
            </p:txBody>
          </p:sp>
        </mc:Fallback>
      </mc:AlternateContent>
      <p:sp>
        <p:nvSpPr>
          <p:cNvPr id="4" name="Date Placeholder 3"/>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5" name="Footer Placeholder 4"/>
          <p:cNvSpPr>
            <a:spLocks noGrp="1"/>
          </p:cNvSpPr>
          <p:nvPr>
            <p:ph type="ftr" sz="quarter" idx="11"/>
          </p:nvPr>
        </p:nvSpPr>
        <p:spPr/>
        <p:txBody>
          <a:bodyPr/>
          <a:lstStyle/>
          <a:p>
            <a:pPr>
              <a:defRPr/>
            </a:pPr>
            <a:r>
              <a:rPr lang="fa-IR" altLang="en-US" smtClean="0"/>
              <a:t>4. روش‌های مفید برای تحلیل مدار</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B5CFC3F8-B58D-40FA-AF21-F23E618E0688}" type="slidenum">
              <a:rPr lang="en-US" altLang="en-US" smtClean="0"/>
              <a:pPr>
                <a:defRPr/>
              </a:pPr>
              <a:t>41</a:t>
            </a:fld>
            <a:endParaRPr lang="en-US" alt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2695575"/>
            <a:ext cx="8334375"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36190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fa-IR" dirty="0" smtClean="0"/>
              <a:t>قضیه جمع آثار: تعریف</a:t>
            </a:r>
            <a:endParaRPr lang="en-US" dirty="0"/>
          </a:p>
        </p:txBody>
      </p:sp>
      <p:sp>
        <p:nvSpPr>
          <p:cNvPr id="19459" name="Content Placeholder 2"/>
          <p:cNvSpPr>
            <a:spLocks noGrp="1"/>
          </p:cNvSpPr>
          <p:nvPr>
            <p:ph idx="1"/>
          </p:nvPr>
        </p:nvSpPr>
        <p:spPr/>
        <p:txBody>
          <a:bodyPr/>
          <a:lstStyle/>
          <a:p>
            <a:r>
              <a:rPr lang="fa-IR" altLang="en-US" sz="2800" dirty="0" smtClean="0">
                <a:ea typeface="ＭＳ Ｐゴシック" charset="-128"/>
              </a:rPr>
              <a:t>در یک مدار </a:t>
            </a:r>
            <a:r>
              <a:rPr lang="fa-IR" altLang="en-US" sz="2800" b="1" dirty="0" smtClean="0">
                <a:ea typeface="ＭＳ Ｐゴシック" charset="-128"/>
              </a:rPr>
              <a:t>خطی</a:t>
            </a:r>
            <a:r>
              <a:rPr lang="fa-IR" altLang="en-US" sz="2800" dirty="0" smtClean="0">
                <a:ea typeface="ＭＳ Ｐゴシック" charset="-128"/>
              </a:rPr>
              <a:t>، ولتاژ (یا جریان) هر المان را می توان به صورت مجموع جبری مقادیر ولتاژ (یا جریان) آن المان نوشت، به نحوی که هر مقدار فقط با در نظر گرفتن یکی از منابع مستقل به‌دست آمده باشد.</a:t>
            </a:r>
          </a:p>
          <a:p>
            <a:r>
              <a:rPr lang="fa-IR" altLang="en-US" sz="2800" dirty="0" smtClean="0">
                <a:ea typeface="ＭＳ Ｐゴシック" charset="-128"/>
              </a:rPr>
              <a:t>به عبارت دیگر، اثری که هر یک از منابع مستقل بر روی پارامترهای مدار می‌گذارند از هم مستقل بوده و برآیند اثرات آنها همان مجموع جبری اثر آنها است.</a:t>
            </a: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F2E364-BFCB-4FC9-AFD4-23EA2D34138B}" type="slidenum">
              <a:rPr lang="en-US" altLang="en-US" sz="1200">
                <a:solidFill>
                  <a:srgbClr val="3F3F3F"/>
                </a:solidFill>
              </a:rPr>
              <a:pPr eaLnBrk="1" hangingPunct="1"/>
              <a:t>5</a:t>
            </a:fld>
            <a:endParaRPr lang="en-US" altLang="en-US" sz="1200">
              <a:solidFill>
                <a:srgbClr val="3F3F3F"/>
              </a:solidFill>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pic>
        <p:nvPicPr>
          <p:cNvPr id="6" name="Picture 5"/>
          <p:cNvPicPr>
            <a:picLocks noChangeAspect="1"/>
          </p:cNvPicPr>
          <p:nvPr/>
        </p:nvPicPr>
        <p:blipFill>
          <a:blip r:embed="rId2"/>
          <a:stretch>
            <a:fillRect/>
          </a:stretch>
        </p:blipFill>
        <p:spPr>
          <a:xfrm>
            <a:off x="4953000" y="4137739"/>
            <a:ext cx="3710523" cy="1653461"/>
          </a:xfrm>
          <a:prstGeom prst="rect">
            <a:avLst/>
          </a:prstGeom>
        </p:spPr>
      </p:pic>
      <p:pic>
        <p:nvPicPr>
          <p:cNvPr id="7" name="Picture 6"/>
          <p:cNvPicPr>
            <a:picLocks noChangeAspect="1"/>
          </p:cNvPicPr>
          <p:nvPr/>
        </p:nvPicPr>
        <p:blipFill>
          <a:blip r:embed="rId3"/>
          <a:stretch>
            <a:fillRect/>
          </a:stretch>
        </p:blipFill>
        <p:spPr>
          <a:xfrm>
            <a:off x="457200" y="4146950"/>
            <a:ext cx="3814279" cy="157323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074737" y="5710535"/>
                <a:ext cx="2659063" cy="461665"/>
              </a:xfrm>
              <a:prstGeom prst="rect">
                <a:avLst/>
              </a:prstGeom>
              <a:noFill/>
            </p:spPr>
            <p:txBody>
              <a:bodyPr wrap="square">
                <a:spAutoFit/>
              </a:bodyPr>
              <a:lstStyle/>
              <a:p>
                <a:pPr algn="r" rtl="1">
                  <a:defRPr/>
                </a:pPr>
                <a:r>
                  <a:rPr lang="fa-IR" sz="2400" dirty="0" smtClean="0">
                    <a:latin typeface="+mn-lt"/>
                    <a:ea typeface="ＭＳ Ｐゴシック" pitchFamily="-65" charset="-128"/>
                    <a:cs typeface="B Nazanin" panose="00000400000000000000" pitchFamily="2" charset="-78"/>
                  </a:rPr>
                  <a:t>آزمایش </a:t>
                </a:r>
                <a:r>
                  <a:rPr lang="en-US" sz="2400" dirty="0" smtClean="0">
                    <a:latin typeface="+mn-lt"/>
                    <a:ea typeface="ＭＳ Ｐゴシック" pitchFamily="-65" charset="-128"/>
                    <a:cs typeface="B Nazanin" panose="00000400000000000000" pitchFamily="2" charset="-78"/>
                  </a:rPr>
                  <a:t>A</a:t>
                </a:r>
                <a:r>
                  <a:rPr lang="fa-IR" sz="2400" dirty="0" smtClean="0">
                    <a:latin typeface="+mn-lt"/>
                    <a:ea typeface="ＭＳ Ｐゴシック" pitchFamily="-65" charset="-128"/>
                    <a:cs typeface="B Nazanin" panose="00000400000000000000" pitchFamily="2" charset="-78"/>
                  </a:rPr>
                  <a:t>: حذف منبع </a:t>
                </a:r>
                <a14:m>
                  <m:oMath xmlns:m="http://schemas.openxmlformats.org/officeDocument/2006/math">
                    <m:sSub>
                      <m:sSubPr>
                        <m:ctrlPr>
                          <a:rPr lang="en-US" sz="2400" b="0" i="1" smtClean="0">
                            <a:latin typeface="Cambria Math" panose="02040503050406030204" pitchFamily="18" charset="0"/>
                            <a:ea typeface="ＭＳ Ｐゴシック" pitchFamily="-65" charset="-128"/>
                            <a:cs typeface="B Nazanin" panose="00000400000000000000" pitchFamily="2" charset="-78"/>
                          </a:rPr>
                        </m:ctrlPr>
                      </m:sSubPr>
                      <m:e>
                        <m:r>
                          <a:rPr lang="en-US" sz="2400" b="0" i="1" smtClean="0">
                            <a:latin typeface="Cambria Math" panose="02040503050406030204" pitchFamily="18" charset="0"/>
                            <a:ea typeface="ＭＳ Ｐゴシック" pitchFamily="-65" charset="-128"/>
                            <a:cs typeface="B Nazanin" panose="00000400000000000000" pitchFamily="2" charset="-78"/>
                          </a:rPr>
                          <m:t>𝑖</m:t>
                        </m:r>
                      </m:e>
                      <m:sub>
                        <m:r>
                          <a:rPr lang="en-US" sz="2400" b="0" i="1" smtClean="0">
                            <a:latin typeface="Cambria Math" panose="02040503050406030204" pitchFamily="18" charset="0"/>
                            <a:ea typeface="ＭＳ Ｐゴシック" pitchFamily="-65" charset="-128"/>
                            <a:cs typeface="B Nazanin" panose="00000400000000000000" pitchFamily="2" charset="-78"/>
                          </a:rPr>
                          <m:t>𝑏</m:t>
                        </m:r>
                      </m:sub>
                    </m:sSub>
                  </m:oMath>
                </a14:m>
                <a:endParaRPr lang="en-US" sz="2400" dirty="0">
                  <a:latin typeface="+mn-lt"/>
                  <a:ea typeface="ＭＳ Ｐゴシック" pitchFamily="-65" charset="-128"/>
                  <a:cs typeface="B Nazanin" panose="00000400000000000000" pitchFamily="2" charset="-78"/>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74737" y="5710535"/>
                <a:ext cx="2659063" cy="461665"/>
              </a:xfrm>
              <a:prstGeom prst="rect">
                <a:avLst/>
              </a:prstGeom>
              <a:blipFill rotWithShape="0">
                <a:blip r:embed="rId4"/>
                <a:stretch>
                  <a:fillRect t="-17105" r="-3432" b="-3289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20621" y="5710238"/>
                <a:ext cx="2856579" cy="461665"/>
              </a:xfrm>
              <a:prstGeom prst="rect">
                <a:avLst/>
              </a:prstGeom>
              <a:noFill/>
            </p:spPr>
            <p:txBody>
              <a:bodyPr wrap="square">
                <a:spAutoFit/>
              </a:bodyPr>
              <a:lstStyle/>
              <a:p>
                <a:pPr algn="r" rtl="1">
                  <a:defRPr/>
                </a:pPr>
                <a:r>
                  <a:rPr lang="fa-IR" sz="2400" dirty="0" smtClean="0">
                    <a:latin typeface="+mn-lt"/>
                    <a:ea typeface="ＭＳ Ｐゴシック" pitchFamily="-65" charset="-128"/>
                    <a:cs typeface="B Nazanin" panose="00000400000000000000" pitchFamily="2" charset="-78"/>
                  </a:rPr>
                  <a:t>آزمایش </a:t>
                </a:r>
                <a:r>
                  <a:rPr lang="en-US" sz="2400" dirty="0" smtClean="0">
                    <a:latin typeface="+mn-lt"/>
                    <a:ea typeface="ＭＳ Ｐゴシック" pitchFamily="-65" charset="-128"/>
                    <a:cs typeface="B Nazanin" panose="00000400000000000000" pitchFamily="2" charset="-78"/>
                  </a:rPr>
                  <a:t>B</a:t>
                </a:r>
                <a:r>
                  <a:rPr lang="fa-IR" sz="2400" dirty="0" smtClean="0">
                    <a:latin typeface="+mn-lt"/>
                    <a:ea typeface="ＭＳ Ｐゴシック" pitchFamily="-65" charset="-128"/>
                    <a:cs typeface="B Nazanin" panose="00000400000000000000" pitchFamily="2" charset="-78"/>
                  </a:rPr>
                  <a:t>: حذف منبع </a:t>
                </a:r>
                <a14:m>
                  <m:oMath xmlns:m="http://schemas.openxmlformats.org/officeDocument/2006/math">
                    <m:sSub>
                      <m:sSubPr>
                        <m:ctrlPr>
                          <a:rPr lang="en-US" sz="2400" b="0" i="1" smtClean="0">
                            <a:latin typeface="Cambria Math" panose="02040503050406030204" pitchFamily="18" charset="0"/>
                            <a:ea typeface="ＭＳ Ｐゴシック" pitchFamily="-65" charset="-128"/>
                            <a:cs typeface="B Nazanin" panose="00000400000000000000" pitchFamily="2" charset="-78"/>
                          </a:rPr>
                        </m:ctrlPr>
                      </m:sSubPr>
                      <m:e>
                        <m:r>
                          <a:rPr lang="en-US" sz="2400" b="0" i="1" smtClean="0">
                            <a:latin typeface="Cambria Math" panose="02040503050406030204" pitchFamily="18" charset="0"/>
                            <a:ea typeface="ＭＳ Ｐゴシック" pitchFamily="-65" charset="-128"/>
                            <a:cs typeface="B Nazanin" panose="00000400000000000000" pitchFamily="2" charset="-78"/>
                          </a:rPr>
                          <m:t>𝑖</m:t>
                        </m:r>
                      </m:e>
                      <m:sub>
                        <m:r>
                          <a:rPr lang="en-US" sz="2400" b="0" i="1" smtClean="0">
                            <a:latin typeface="Cambria Math" panose="02040503050406030204" pitchFamily="18" charset="0"/>
                            <a:ea typeface="ＭＳ Ｐゴシック" pitchFamily="-65" charset="-128"/>
                            <a:cs typeface="B Nazanin" panose="00000400000000000000" pitchFamily="2" charset="-78"/>
                          </a:rPr>
                          <m:t>𝑎</m:t>
                        </m:r>
                      </m:sub>
                    </m:sSub>
                  </m:oMath>
                </a14:m>
                <a:endParaRPr lang="en-US" sz="2400" dirty="0">
                  <a:latin typeface="+mn-lt"/>
                  <a:ea typeface="ＭＳ Ｐゴシック" pitchFamily="-65" charset="-128"/>
                  <a:cs typeface="B Nazanin" panose="00000400000000000000" pitchFamily="2" charset="-78"/>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20621" y="5710238"/>
                <a:ext cx="2856579" cy="461665"/>
              </a:xfrm>
              <a:prstGeom prst="rect">
                <a:avLst/>
              </a:prstGeom>
              <a:blipFill rotWithShape="0">
                <a:blip r:embed="rId5"/>
                <a:stretch>
                  <a:fillRect t="-17333" r="-3412" b="-34667"/>
                </a:stretch>
              </a:blipFill>
            </p:spPr>
            <p:txBody>
              <a:bodyPr/>
              <a:lstStyle/>
              <a:p>
                <a:r>
                  <a:rPr lang="fa-IR">
                    <a:noFill/>
                  </a:rPr>
                  <a:t> </a:t>
                </a:r>
              </a:p>
            </p:txBody>
          </p:sp>
        </mc:Fallback>
      </mc:AlternateContent>
    </p:spTree>
    <p:extLst>
      <p:ext uri="{BB962C8B-B14F-4D97-AF65-F5344CB8AC3E}">
        <p14:creationId xmlns:p14="http://schemas.microsoft.com/office/powerpoint/2010/main" val="28610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hay29575_0502"/>
          <p:cNvPicPr>
            <a:picLocks noChangeAspect="1" noChangeArrowheads="1"/>
          </p:cNvPicPr>
          <p:nvPr/>
        </p:nvPicPr>
        <p:blipFill>
          <a:blip r:embed="rId2" cstate="print">
            <a:extLst>
              <a:ext uri="{28A0092B-C50C-407E-A947-70E740481C1C}">
                <a14:useLocalDpi xmlns:a14="http://schemas.microsoft.com/office/drawing/2010/main" val="0"/>
              </a:ext>
            </a:extLst>
          </a:blip>
          <a:srcRect t="1939" b="4849"/>
          <a:stretch>
            <a:fillRect/>
          </a:stretch>
        </p:blipFill>
        <p:spPr bwMode="auto">
          <a:xfrm>
            <a:off x="304800" y="1752600"/>
            <a:ext cx="3314700" cy="409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fa-IR" dirty="0" smtClean="0"/>
              <a:t>نحوه اعمال قضیه جمع آثار</a:t>
            </a:r>
            <a:endParaRPr lang="en-US" dirty="0"/>
          </a:p>
        </p:txBody>
      </p:sp>
      <p:sp>
        <p:nvSpPr>
          <p:cNvPr id="20484" name="Content Placeholder 2"/>
          <p:cNvSpPr>
            <a:spLocks noGrp="1"/>
          </p:cNvSpPr>
          <p:nvPr>
            <p:ph idx="1"/>
          </p:nvPr>
        </p:nvSpPr>
        <p:spPr>
          <a:xfrm>
            <a:off x="533400" y="1219200"/>
            <a:ext cx="8229600" cy="4625975"/>
          </a:xfrm>
        </p:spPr>
        <p:txBody>
          <a:bodyPr/>
          <a:lstStyle/>
          <a:p>
            <a:r>
              <a:rPr lang="fa-IR" altLang="en-US" sz="2800" dirty="0" smtClean="0">
                <a:ea typeface="ＭＳ Ｐゴシック" charset="-128"/>
              </a:rPr>
              <a:t>در </a:t>
            </a:r>
            <a:r>
              <a:rPr lang="fa-IR" altLang="en-US" sz="2800" dirty="0">
                <a:ea typeface="ＭＳ Ｐゴシック" charset="-128"/>
              </a:rPr>
              <a:t>هنگام محاسبه اثر هر منبع مستقل:</a:t>
            </a:r>
          </a:p>
          <a:p>
            <a:pPr lvl="1"/>
            <a:r>
              <a:rPr lang="fa-IR" altLang="en-US" sz="2500" dirty="0">
                <a:ea typeface="ＭＳ Ｐゴシック" charset="-128"/>
              </a:rPr>
              <a:t>مقدار منابع مستقل دیگر را صفر می‌کنیم.</a:t>
            </a:r>
          </a:p>
          <a:p>
            <a:pPr lvl="2"/>
            <a:r>
              <a:rPr lang="fa-IR" altLang="en-US" sz="2200" dirty="0">
                <a:ea typeface="ＭＳ Ｐゴシック" charset="-128"/>
              </a:rPr>
              <a:t>منبع ولتاژ اتصال کوتاه </a:t>
            </a:r>
            <a:endParaRPr lang="fa-IR" altLang="en-US" sz="2200" dirty="0" smtClean="0">
              <a:ea typeface="ＭＳ Ｐゴシック" charset="-128"/>
            </a:endParaRPr>
          </a:p>
          <a:p>
            <a:pPr lvl="2"/>
            <a:r>
              <a:rPr lang="fa-IR" altLang="en-US" sz="2200" dirty="0" smtClean="0">
                <a:ea typeface="ＭＳ Ｐゴシック" charset="-128"/>
              </a:rPr>
              <a:t>منبع </a:t>
            </a:r>
            <a:r>
              <a:rPr lang="fa-IR" altLang="en-US" sz="2200" dirty="0">
                <a:ea typeface="ＭＳ Ｐゴシック" charset="-128"/>
              </a:rPr>
              <a:t>جریان مدار باز</a:t>
            </a:r>
          </a:p>
          <a:p>
            <a:pPr lvl="1"/>
            <a:r>
              <a:rPr lang="fa-IR" altLang="en-US" sz="2500" dirty="0">
                <a:ea typeface="ＭＳ Ｐゴシック" charset="-128"/>
              </a:rPr>
              <a:t>منابع وابسته بدون تغییر باقی می‌مانند.</a:t>
            </a:r>
            <a:endParaRPr lang="en-US" altLang="en-US" sz="2500"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3FE6568-F728-42A7-AF9C-8D25373D948F}" type="slidenum">
              <a:rPr lang="en-US" altLang="en-US" sz="1200">
                <a:solidFill>
                  <a:srgbClr val="3F3F3F"/>
                </a:solidFill>
              </a:rPr>
              <a:pPr eaLnBrk="1" hangingPunct="1"/>
              <a:t>6</a:t>
            </a:fld>
            <a:endParaRPr lang="en-US" altLang="en-US" sz="1200">
              <a:solidFill>
                <a:srgbClr val="3F3F3F"/>
              </a:solidFill>
            </a:endParaRPr>
          </a:p>
        </p:txBody>
      </p: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1307548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fa-IR" dirty="0"/>
              <a:t>قضیه جمع آثار: </a:t>
            </a:r>
            <a:r>
              <a:rPr lang="fa-IR" dirty="0" smtClean="0"/>
              <a:t>مثال 1</a:t>
            </a:r>
            <a:endParaRPr lang="en-US" sz="3200" dirty="0"/>
          </a:p>
        </p:txBody>
      </p:sp>
      <mc:AlternateContent xmlns:mc="http://schemas.openxmlformats.org/markup-compatibility/2006" xmlns:a14="http://schemas.microsoft.com/office/drawing/2010/main">
        <mc:Choice Requires="a14">
          <p:sp>
            <p:nvSpPr>
              <p:cNvPr id="21507" name="Content Placeholder 2"/>
              <p:cNvSpPr>
                <a:spLocks noGrp="1"/>
              </p:cNvSpPr>
              <p:nvPr>
                <p:ph idx="1"/>
              </p:nvPr>
            </p:nvSpPr>
            <p:spPr/>
            <p:txBody>
              <a:bodyPr/>
              <a:lstStyle/>
              <a:p>
                <a:r>
                  <a:rPr lang="fa-IR" altLang="en-US" dirty="0" smtClean="0">
                    <a:ea typeface="ＭＳ Ｐゴシック" charset="-128"/>
                  </a:rPr>
                  <a:t>با استفاده از قضیه جمع آثار، مقدار جریان </a:t>
                </a:r>
                <a14:m>
                  <m:oMath xmlns:m="http://schemas.openxmlformats.org/officeDocument/2006/math">
                    <m:sSub>
                      <m:sSubPr>
                        <m:ctrlPr>
                          <a:rPr lang="en-US" altLang="en-US" b="0" i="1" smtClean="0">
                            <a:latin typeface="Cambria Math" panose="02040503050406030204" pitchFamily="18" charset="0"/>
                            <a:ea typeface="ＭＳ Ｐゴシック" charset="-128"/>
                          </a:rPr>
                        </m:ctrlPr>
                      </m:sSubPr>
                      <m:e>
                        <m:r>
                          <a:rPr lang="en-US" altLang="en-US" b="0" i="1" smtClean="0">
                            <a:latin typeface="Cambria Math" panose="02040503050406030204" pitchFamily="18" charset="0"/>
                            <a:ea typeface="ＭＳ Ｐゴシック" charset="-128"/>
                          </a:rPr>
                          <m:t>𝑖</m:t>
                        </m:r>
                      </m:e>
                      <m:sub>
                        <m:r>
                          <a:rPr lang="en-US" altLang="en-US" b="0" i="1" smtClean="0">
                            <a:latin typeface="Cambria Math" panose="02040503050406030204" pitchFamily="18" charset="0"/>
                            <a:ea typeface="ＭＳ Ｐゴシック" charset="-128"/>
                          </a:rPr>
                          <m:t>𝑥</m:t>
                        </m:r>
                      </m:sub>
                    </m:sSub>
                  </m:oMath>
                </a14:m>
                <a:r>
                  <a:rPr lang="fa-IR" altLang="en-US" i="1" baseline="-25000" dirty="0" smtClean="0">
                    <a:ea typeface="ＭＳ Ｐゴシック" charset="-128"/>
                  </a:rPr>
                  <a:t> </a:t>
                </a:r>
                <a:r>
                  <a:rPr lang="fa-IR" altLang="en-US" dirty="0" smtClean="0">
                    <a:ea typeface="ＭＳ Ｐゴシック" charset="-128"/>
                  </a:rPr>
                  <a:t>را به‌دست آورید.</a:t>
                </a:r>
                <a:endParaRPr lang="en-US" altLang="en-US" i="1" baseline="-25000" dirty="0">
                  <a:ea typeface="ＭＳ Ｐゴシック" charset="-128"/>
                </a:endParaRPr>
              </a:p>
            </p:txBody>
          </p:sp>
        </mc:Choice>
        <mc:Fallback xmlns="">
          <p:sp>
            <p:nvSpPr>
              <p:cNvPr id="21507"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875" r="-449"/>
                </a:stretch>
              </a:blipFill>
            </p:spPr>
            <p:txBody>
              <a:bodyPr/>
              <a:lstStyle/>
              <a:p>
                <a:r>
                  <a:rPr lang="fa-IR">
                    <a:noFill/>
                  </a:rPr>
                  <a:t> </a:t>
                </a:r>
              </a:p>
            </p:txBody>
          </p:sp>
        </mc:Fallback>
      </mc:AlternateContent>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2A2996-64C2-4C79-85AA-74817BCDF42C}" type="slidenum">
              <a:rPr lang="en-US" altLang="en-US" sz="1200">
                <a:solidFill>
                  <a:srgbClr val="3F3F3F"/>
                </a:solidFill>
              </a:rPr>
              <a:pPr eaLnBrk="1" hangingPunct="1"/>
              <a:t>7</a:t>
            </a:fld>
            <a:endParaRPr lang="en-US" altLang="en-US" sz="1200">
              <a:solidFill>
                <a:srgbClr val="3F3F3F"/>
              </a:solidFill>
            </a:endParaRPr>
          </a:p>
        </p:txBody>
      </p:sp>
      <p:pic>
        <p:nvPicPr>
          <p:cNvPr id="21510" name="Picture 3" descr="hay29575_0503"/>
          <p:cNvPicPr>
            <a:picLocks noChangeAspect="1" noChangeArrowheads="1"/>
          </p:cNvPicPr>
          <p:nvPr/>
        </p:nvPicPr>
        <p:blipFill>
          <a:blip r:embed="rId3">
            <a:extLst>
              <a:ext uri="{28A0092B-C50C-407E-A947-70E740481C1C}">
                <a14:useLocalDpi xmlns:a14="http://schemas.microsoft.com/office/drawing/2010/main" val="0"/>
              </a:ext>
            </a:extLst>
          </a:blip>
          <a:srcRect l="12843" t="1939" r="12843" b="59808"/>
          <a:stretch>
            <a:fillRect/>
          </a:stretch>
        </p:blipFill>
        <p:spPr bwMode="auto">
          <a:xfrm>
            <a:off x="1925638" y="2882900"/>
            <a:ext cx="5291137"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Tree>
    <p:extLst>
      <p:ext uri="{BB962C8B-B14F-4D97-AF65-F5344CB8AC3E}">
        <p14:creationId xmlns:p14="http://schemas.microsoft.com/office/powerpoint/2010/main" val="24436095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fa-IR" dirty="0"/>
              <a:t>قضیه جمع آثار: </a:t>
            </a:r>
            <a:r>
              <a:rPr lang="fa-IR" dirty="0" smtClean="0"/>
              <a:t>مثال 1</a:t>
            </a:r>
            <a:r>
              <a:rPr lang="en-US" dirty="0" smtClean="0"/>
              <a:t> </a:t>
            </a:r>
            <a:r>
              <a:rPr lang="fa-IR" dirty="0" smtClean="0"/>
              <a:t>(ادامه)</a:t>
            </a:r>
            <a:endParaRPr lang="en-US" sz="3200" dirty="0"/>
          </a:p>
        </p:txBody>
      </p:sp>
      <p:sp>
        <p:nvSpPr>
          <p:cNvPr id="22532" name="Content Placeholder 2"/>
          <p:cNvSpPr>
            <a:spLocks noGrp="1"/>
          </p:cNvSpPr>
          <p:nvPr>
            <p:ph idx="1"/>
          </p:nvPr>
        </p:nvSpPr>
        <p:spPr>
          <a:xfrm>
            <a:off x="152400" y="3495675"/>
            <a:ext cx="6311900" cy="923925"/>
          </a:xfrm>
        </p:spPr>
        <p:txBody>
          <a:bodyPr/>
          <a:lstStyle/>
          <a:p>
            <a:pPr>
              <a:buFont typeface="Wingdings 2" charset="2"/>
              <a:buNone/>
            </a:pPr>
            <a:r>
              <a:rPr lang="fa-IR" altLang="en-US" dirty="0" smtClean="0">
                <a:ea typeface="ＭＳ Ｐゴシック" charset="-128"/>
              </a:rPr>
              <a:t>ابتدا، منبع جریان را حذف می‌کنیم.</a:t>
            </a:r>
            <a:endParaRPr lang="en-US" altLang="en-US"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a:p>
            <a:pPr>
              <a:buFont typeface="Wingdings 2" charset="2"/>
              <a:buNone/>
            </a:pPr>
            <a:endParaRPr lang="en-US" altLang="en-US" i="1" baseline="-25000"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D67D517-D9C4-48AA-BC46-A50580DF9AFD}" type="slidenum">
              <a:rPr lang="en-US" altLang="en-US" sz="1200">
                <a:solidFill>
                  <a:srgbClr val="3F3F3F"/>
                </a:solidFill>
              </a:rPr>
              <a:pPr eaLnBrk="1" hangingPunct="1"/>
              <a:t>8</a:t>
            </a:fld>
            <a:endParaRPr lang="en-US" altLang="en-US" sz="1200">
              <a:solidFill>
                <a:srgbClr val="3F3F3F"/>
              </a:solidFill>
            </a:endParaRPr>
          </a:p>
        </p:txBody>
      </p:sp>
      <p:pic>
        <p:nvPicPr>
          <p:cNvPr id="22535" name="Picture 3" descr="hay29575_0503"/>
          <p:cNvPicPr>
            <a:picLocks noChangeAspect="1" noChangeArrowheads="1"/>
          </p:cNvPicPr>
          <p:nvPr/>
        </p:nvPicPr>
        <p:blipFill>
          <a:blip r:embed="rId3" cstate="print">
            <a:extLst>
              <a:ext uri="{28A0092B-C50C-407E-A947-70E740481C1C}">
                <a14:useLocalDpi xmlns:a14="http://schemas.microsoft.com/office/drawing/2010/main" val="0"/>
              </a:ext>
            </a:extLst>
          </a:blip>
          <a:srcRect t="51727" r="51372" b="6467"/>
          <a:stretch>
            <a:fillRect/>
          </a:stretch>
        </p:blipFill>
        <p:spPr bwMode="auto">
          <a:xfrm>
            <a:off x="4414838" y="4027488"/>
            <a:ext cx="2954337"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30" name="Object 2"/>
          <p:cNvGraphicFramePr>
            <a:graphicFrameLocks noChangeAspect="1"/>
          </p:cNvGraphicFramePr>
          <p:nvPr/>
        </p:nvGraphicFramePr>
        <p:xfrm>
          <a:off x="1092200" y="4533900"/>
          <a:ext cx="2268538" cy="939800"/>
        </p:xfrm>
        <a:graphic>
          <a:graphicData uri="http://schemas.openxmlformats.org/presentationml/2006/ole">
            <mc:AlternateContent xmlns:mc="http://schemas.openxmlformats.org/markup-compatibility/2006">
              <mc:Choice xmlns:v="urn:schemas-microsoft-com:vml" Requires="v">
                <p:oleObj spid="_x0000_s6176" name="Equation" r:id="rId4" imgW="939800" imgH="355600" progId="Equation.3">
                  <p:embed/>
                </p:oleObj>
              </mc:Choice>
              <mc:Fallback>
                <p:oleObj name="Equation" r:id="rId4" imgW="9398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4533900"/>
                        <a:ext cx="2268538"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536" name="Picture 3" descr="hay29575_0503"/>
          <p:cNvPicPr>
            <a:picLocks noChangeAspect="1" noChangeArrowheads="1"/>
          </p:cNvPicPr>
          <p:nvPr/>
        </p:nvPicPr>
        <p:blipFill>
          <a:blip r:embed="rId6" cstate="print">
            <a:extLst>
              <a:ext uri="{28A0092B-C50C-407E-A947-70E740481C1C}">
                <a14:useLocalDpi xmlns:a14="http://schemas.microsoft.com/office/drawing/2010/main" val="0"/>
              </a:ext>
            </a:extLst>
          </a:blip>
          <a:srcRect l="12843" t="1939" r="12843" b="59808"/>
          <a:stretch>
            <a:fillRect/>
          </a:stretch>
        </p:blipFill>
        <p:spPr bwMode="auto">
          <a:xfrm>
            <a:off x="4414838" y="1500188"/>
            <a:ext cx="4522787"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a:cxnSpLocks noChangeShapeType="1"/>
          </p:cNvCxnSpPr>
          <p:nvPr/>
        </p:nvCxnSpPr>
        <p:spPr bwMode="auto">
          <a:xfrm rot="5400000">
            <a:off x="6164262" y="3649663"/>
            <a:ext cx="904875" cy="304800"/>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1" name="Rectangle 10"/>
          <p:cNvSpPr/>
          <p:nvPr/>
        </p:nvSpPr>
        <p:spPr>
          <a:xfrm>
            <a:off x="1752600" y="4509294"/>
            <a:ext cx="1760220"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4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hay29575_0503"/>
          <p:cNvPicPr>
            <a:picLocks noChangeAspect="1" noChangeArrowheads="1"/>
          </p:cNvPicPr>
          <p:nvPr/>
        </p:nvPicPr>
        <p:blipFill>
          <a:blip r:embed="rId3" cstate="print">
            <a:extLst>
              <a:ext uri="{28A0092B-C50C-407E-A947-70E740481C1C}">
                <a14:useLocalDpi xmlns:a14="http://schemas.microsoft.com/office/drawing/2010/main" val="0"/>
              </a:ext>
            </a:extLst>
          </a:blip>
          <a:srcRect l="51372" t="51727" b="6467"/>
          <a:stretch>
            <a:fillRect/>
          </a:stretch>
        </p:blipFill>
        <p:spPr bwMode="auto">
          <a:xfrm>
            <a:off x="5468938" y="3944938"/>
            <a:ext cx="2954337"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a:defRPr/>
            </a:pPr>
            <a:r>
              <a:rPr lang="fa-IR" dirty="0"/>
              <a:t>قضیه جمع آثار: </a:t>
            </a:r>
            <a:r>
              <a:rPr lang="fa-IR" dirty="0" smtClean="0"/>
              <a:t>مثال 1 (ادامه</a:t>
            </a:r>
            <a:r>
              <a:rPr lang="fa-IR" dirty="0"/>
              <a:t>)</a:t>
            </a:r>
            <a:endParaRPr lang="en-US" sz="3200" dirty="0"/>
          </a:p>
        </p:txBody>
      </p:sp>
      <p:sp>
        <p:nvSpPr>
          <p:cNvPr id="23557" name="Content Placeholder 2"/>
          <p:cNvSpPr>
            <a:spLocks noGrp="1"/>
          </p:cNvSpPr>
          <p:nvPr>
            <p:ph idx="1"/>
          </p:nvPr>
        </p:nvSpPr>
        <p:spPr>
          <a:xfrm>
            <a:off x="457200" y="3481388"/>
            <a:ext cx="5829300" cy="774700"/>
          </a:xfrm>
        </p:spPr>
        <p:txBody>
          <a:bodyPr/>
          <a:lstStyle/>
          <a:p>
            <a:pPr>
              <a:buFont typeface="Wingdings 2" charset="2"/>
              <a:buNone/>
            </a:pPr>
            <a:r>
              <a:rPr lang="fa-IR" altLang="en-US" dirty="0" smtClean="0">
                <a:ea typeface="ＭＳ Ｐゴシック" charset="-128"/>
              </a:rPr>
              <a:t>سپس، منبع ولتاژ را حذف می‌کنیم.</a:t>
            </a:r>
            <a:endParaRPr lang="en-US" altLang="en-US" i="1" baseline="-25000" dirty="0">
              <a:ea typeface="ＭＳ Ｐゴシック" charset="-128"/>
            </a:endParaRPr>
          </a:p>
        </p:txBody>
      </p:sp>
      <p:sp>
        <p:nvSpPr>
          <p:cNvPr id="4" name="Footer Placeholder 3"/>
          <p:cNvSpPr>
            <a:spLocks noGrp="1"/>
          </p:cNvSpPr>
          <p:nvPr>
            <p:ph type="ftr" sz="quarter" idx="11"/>
          </p:nvPr>
        </p:nvSpPr>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a-IR" altLang="en-US" sz="1200" smtClean="0">
                <a:solidFill>
                  <a:srgbClr val="3F3F3F"/>
                </a:solidFill>
              </a:rPr>
              <a:t>4. روش‌های مفید برای تحلیل مدار</a:t>
            </a:r>
            <a:endParaRPr lang="en-US" altLang="en-US" sz="1200">
              <a:solidFill>
                <a:srgbClr val="3F3F3F"/>
              </a:solidFill>
            </a:endParaRPr>
          </a:p>
        </p:txBody>
      </p:sp>
      <p:sp>
        <p:nvSpPr>
          <p:cNvPr id="5" name="Slide Number Placeholder 4"/>
          <p:cNvSpPr>
            <a:spLocks noGrp="1"/>
          </p:cNvSpPr>
          <p:nvPr>
            <p:ph type="sldNum" sz="quarter" idx="12"/>
          </p:nvPr>
        </p:nvSpPr>
        <p:spPr/>
        <p:txBody>
          <a:bodyPr>
            <a:normAutofit fontScale="92500" lnSpcReduction="10000"/>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C324E40-321A-4AC6-A441-93E066B804E6}" type="slidenum">
              <a:rPr lang="en-US" altLang="en-US" sz="1200">
                <a:solidFill>
                  <a:srgbClr val="3F3F3F"/>
                </a:solidFill>
              </a:rPr>
              <a:pPr eaLnBrk="1" hangingPunct="1"/>
              <a:t>9</a:t>
            </a:fld>
            <a:endParaRPr lang="en-US" altLang="en-US" sz="1200">
              <a:solidFill>
                <a:srgbClr val="3F3F3F"/>
              </a:solidFill>
            </a:endParaRPr>
          </a:p>
        </p:txBody>
      </p:sp>
      <p:graphicFrame>
        <p:nvGraphicFramePr>
          <p:cNvPr id="23554" name="Object 2"/>
          <p:cNvGraphicFramePr>
            <a:graphicFrameLocks noChangeAspect="1"/>
          </p:cNvGraphicFramePr>
          <p:nvPr>
            <p:extLst/>
          </p:nvPr>
        </p:nvGraphicFramePr>
        <p:xfrm>
          <a:off x="1219200" y="4452938"/>
          <a:ext cx="3293966" cy="1001712"/>
        </p:xfrm>
        <a:graphic>
          <a:graphicData uri="http://schemas.openxmlformats.org/presentationml/2006/ole">
            <mc:AlternateContent xmlns:mc="http://schemas.openxmlformats.org/markup-compatibility/2006">
              <mc:Choice xmlns:v="urn:schemas-microsoft-com:vml" Requires="v">
                <p:oleObj spid="_x0000_s7200" name="Equation" r:id="rId4" imgW="1168400" imgH="355600" progId="Equation.3">
                  <p:embed/>
                </p:oleObj>
              </mc:Choice>
              <mc:Fallback>
                <p:oleObj name="Equation" r:id="rId4" imgW="11684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4452938"/>
                        <a:ext cx="3293966" cy="1001712"/>
                      </a:xfrm>
                      <a:prstGeom prst="rect">
                        <a:avLst/>
                      </a:prstGeom>
                      <a:noFill/>
                      <a:ln>
                        <a:noFill/>
                      </a:ln>
                      <a:effectLst/>
                    </p:spPr>
                  </p:pic>
                </p:oleObj>
              </mc:Fallback>
            </mc:AlternateContent>
          </a:graphicData>
        </a:graphic>
      </p:graphicFrame>
      <p:pic>
        <p:nvPicPr>
          <p:cNvPr id="23560" name="Picture 3" descr="hay29575_0503"/>
          <p:cNvPicPr>
            <a:picLocks noChangeAspect="1" noChangeArrowheads="1"/>
          </p:cNvPicPr>
          <p:nvPr/>
        </p:nvPicPr>
        <p:blipFill>
          <a:blip r:embed="rId6" cstate="print">
            <a:extLst>
              <a:ext uri="{28A0092B-C50C-407E-A947-70E740481C1C}">
                <a14:useLocalDpi xmlns:a14="http://schemas.microsoft.com/office/drawing/2010/main" val="0"/>
              </a:ext>
            </a:extLst>
          </a:blip>
          <a:srcRect l="12843" t="1939" r="12843" b="59808"/>
          <a:stretch>
            <a:fillRect/>
          </a:stretch>
        </p:blipFill>
        <p:spPr bwMode="auto">
          <a:xfrm>
            <a:off x="1943100" y="1509713"/>
            <a:ext cx="4522788"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a:cxnSpLocks noChangeShapeType="1"/>
          </p:cNvCxnSpPr>
          <p:nvPr/>
        </p:nvCxnSpPr>
        <p:spPr bwMode="auto">
          <a:xfrm>
            <a:off x="5803900" y="2946400"/>
            <a:ext cx="1397000" cy="1309688"/>
          </a:xfrm>
          <a:prstGeom prst="straightConnector1">
            <a:avLst/>
          </a:prstGeom>
          <a:noFill/>
          <a:ln w="48000" cmpd="thickThin">
            <a:solidFill>
              <a:schemeClr val="accent1"/>
            </a:solidFill>
            <a:round/>
            <a:headEnd/>
            <a:tailEnd type="arrow" w="med" len="med"/>
          </a:ln>
          <a:effectLst>
            <a:outerShdw blurRad="45000" dist="25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Date Placeholder 2"/>
          <p:cNvSpPr>
            <a:spLocks noGrp="1"/>
          </p:cNvSpPr>
          <p:nvPr>
            <p:ph type="dt" sz="half" idx="10"/>
          </p:nvPr>
        </p:nvSpPr>
        <p:spPr/>
        <p:txBody>
          <a:bodyPr/>
          <a:lstStyle/>
          <a:p>
            <a:pPr>
              <a:defRPr/>
            </a:pPr>
            <a:r>
              <a:rPr lang="fa-IR" altLang="en-US" smtClean="0"/>
              <a:t>مدارهای الکتریکی و الکترونیکی</a:t>
            </a:r>
            <a:endParaRPr lang="en-US" altLang="en-US" dirty="0"/>
          </a:p>
        </p:txBody>
      </p:sp>
      <p:sp>
        <p:nvSpPr>
          <p:cNvPr id="11" name="Rectangle 10"/>
          <p:cNvSpPr/>
          <p:nvPr/>
        </p:nvSpPr>
        <p:spPr>
          <a:xfrm>
            <a:off x="2107932" y="4426744"/>
            <a:ext cx="2342853"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078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3855</TotalTime>
  <Words>1506</Words>
  <Application>Microsoft Office PowerPoint</Application>
  <PresentationFormat>On-screen Show (4:3)</PresentationFormat>
  <Paragraphs>337</Paragraphs>
  <Slides>41</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1" baseType="lpstr">
      <vt:lpstr>ＭＳ Ｐゴシック</vt:lpstr>
      <vt:lpstr>Arial</vt:lpstr>
      <vt:lpstr>B Nazanin</vt:lpstr>
      <vt:lpstr>Calibri</vt:lpstr>
      <vt:lpstr>Cambria Math</vt:lpstr>
      <vt:lpstr>Times New Roman</vt:lpstr>
      <vt:lpstr>Wingdings</vt:lpstr>
      <vt:lpstr>Wingdings 2</vt:lpstr>
      <vt:lpstr>Median</vt:lpstr>
      <vt:lpstr>Equation</vt:lpstr>
      <vt:lpstr>مدارهای الکتریکی و الکترونیکی فصل چهارم: روش‌های مفید برای تحلیل مدار  استاد درس: محمود ممتازپور ceit.aut.ac.ir/~momtazpour   </vt:lpstr>
      <vt:lpstr>فهرست مطالب</vt:lpstr>
      <vt:lpstr>قضیه جمع آثار: مثال</vt:lpstr>
      <vt:lpstr>قضیه جمع آثار: مثال (ادامه)</vt:lpstr>
      <vt:lpstr>قضیه جمع آثار: تعریف</vt:lpstr>
      <vt:lpstr>نحوه اعمال قضیه جمع آثار</vt:lpstr>
      <vt:lpstr>قضیه جمع آثار: مثال 1</vt:lpstr>
      <vt:lpstr>قضیه جمع آثار: مثال 1 (ادامه)</vt:lpstr>
      <vt:lpstr>قضیه جمع آثار: مثال 1 (ادامه)</vt:lpstr>
      <vt:lpstr>قضیه جمع آثار: مثال 1 (ادامه)</vt:lpstr>
      <vt:lpstr>قضیه جمع آثار: مثال 2</vt:lpstr>
      <vt:lpstr>قضیه جمع آثار: مثال 2 (راه حل)</vt:lpstr>
      <vt:lpstr>جمع آثار در حضور منابع وابسته</vt:lpstr>
      <vt:lpstr>جمع آثار در حضور منابع وابسته</vt:lpstr>
      <vt:lpstr>منبع ولتاژ واقعی</vt:lpstr>
      <vt:lpstr> اثر اتصال بار به منبع ولتاژ واقعی</vt:lpstr>
      <vt:lpstr>منبع ولتاژ واقعی</vt:lpstr>
      <vt:lpstr>منبع جریان واقعی</vt:lpstr>
      <vt:lpstr>تبدیل منابع: مثال</vt:lpstr>
      <vt:lpstr>قضیه تبدیل منابع</vt:lpstr>
      <vt:lpstr>کاربرد تبدیل منابع: مثال</vt:lpstr>
      <vt:lpstr>مدار معادل تونن    Thévenin’s Theorem</vt:lpstr>
      <vt:lpstr>مثال: یافتن مدار معادل تونن با استفاده از تبدیل منابع</vt:lpstr>
      <vt:lpstr>روش محاسبه مدار معادل تونن</vt:lpstr>
      <vt:lpstr>مثال</vt:lpstr>
      <vt:lpstr>مدار معادل نورتن      Norton’s Theorem</vt:lpstr>
      <vt:lpstr>روش محاسبه مدار معادل نورتن</vt:lpstr>
      <vt:lpstr>تبدیل منابع و قضیه تونن و نورتن</vt:lpstr>
      <vt:lpstr>مدار معادل تونن و نورتن: مثال</vt:lpstr>
      <vt:lpstr>مدار معادل تونن و نورتن: مثال</vt:lpstr>
      <vt:lpstr>مدار معادل تونن و نورتن و منابع وابسته</vt:lpstr>
      <vt:lpstr>مدار معادل تونن و نورتن و منابع وابسته</vt:lpstr>
      <vt:lpstr>مدار معادل تونن و نورتن و منابع وابسته</vt:lpstr>
      <vt:lpstr>استفاده از منبع تست برای یافتن مدار معادل</vt:lpstr>
      <vt:lpstr>قضیه انتقال توان بیشینه</vt:lpstr>
      <vt:lpstr>تبدیل ستاره-مثلث</vt:lpstr>
      <vt:lpstr>تبدیل ستاره-مثلث</vt:lpstr>
      <vt:lpstr>تبدیل ستاره-مثلث: مثال</vt:lpstr>
      <vt:lpstr>تبدیل ستاره-مثلث: مثال</vt:lpstr>
      <vt:lpstr>خلاصه مطالب</vt:lpstr>
      <vt:lpstr>تمرین کلاسی</vt:lpstr>
    </vt:vector>
  </TitlesOfParts>
  <Company>Purdue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Overview</dc:title>
  <dc:creator>rf</dc:creator>
  <cp:lastModifiedBy>Windows User</cp:lastModifiedBy>
  <cp:revision>252</cp:revision>
  <dcterms:created xsi:type="dcterms:W3CDTF">2005-06-03T08:24:32Z</dcterms:created>
  <dcterms:modified xsi:type="dcterms:W3CDTF">2018-09-21T14:47:40Z</dcterms:modified>
</cp:coreProperties>
</file>